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274" r:id="rId2"/>
    <p:sldId id="449" r:id="rId3"/>
    <p:sldId id="450" r:id="rId4"/>
    <p:sldId id="451" r:id="rId5"/>
    <p:sldId id="459" r:id="rId6"/>
    <p:sldId id="460" r:id="rId7"/>
    <p:sldId id="454" r:id="rId8"/>
    <p:sldId id="456" r:id="rId9"/>
    <p:sldId id="461" r:id="rId10"/>
    <p:sldId id="462" r:id="rId11"/>
    <p:sldId id="491" r:id="rId12"/>
    <p:sldId id="492" r:id="rId13"/>
    <p:sldId id="493" r:id="rId14"/>
    <p:sldId id="463" r:id="rId15"/>
    <p:sldId id="464" r:id="rId16"/>
    <p:sldId id="465" r:id="rId17"/>
    <p:sldId id="466" r:id="rId18"/>
    <p:sldId id="467" r:id="rId19"/>
    <p:sldId id="468" r:id="rId20"/>
    <p:sldId id="469" r:id="rId21"/>
    <p:sldId id="470" r:id="rId22"/>
    <p:sldId id="471" r:id="rId23"/>
    <p:sldId id="472" r:id="rId24"/>
    <p:sldId id="473" r:id="rId25"/>
    <p:sldId id="474" r:id="rId26"/>
    <p:sldId id="475" r:id="rId27"/>
    <p:sldId id="476" r:id="rId28"/>
    <p:sldId id="477" r:id="rId29"/>
    <p:sldId id="478" r:id="rId30"/>
    <p:sldId id="479" r:id="rId31"/>
    <p:sldId id="480" r:id="rId32"/>
    <p:sldId id="481" r:id="rId33"/>
    <p:sldId id="482" r:id="rId34"/>
    <p:sldId id="483" r:id="rId35"/>
    <p:sldId id="484" r:id="rId36"/>
    <p:sldId id="485" r:id="rId37"/>
    <p:sldId id="486" r:id="rId38"/>
    <p:sldId id="487" r:id="rId39"/>
    <p:sldId id="488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375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24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4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人数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20 以下</c:v>
                </c:pt>
                <c:pt idx="1">
                  <c:v>20—30</c:v>
                </c:pt>
                <c:pt idx="2">
                  <c:v>30—40</c:v>
                </c:pt>
                <c:pt idx="3">
                  <c:v>40以上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15</c:v>
                </c:pt>
                <c:pt idx="2">
                  <c:v>17</c:v>
                </c:pt>
                <c:pt idx="3">
                  <c:v>3</c:v>
                </c:pt>
              </c:numCache>
            </c:numRef>
          </c:val>
        </c:ser>
        <c:dLbls/>
        <c:axId val="55134464"/>
        <c:axId val="55203328"/>
      </c:barChart>
      <c:catAx>
        <c:axId val="55134464"/>
        <c:scaling>
          <c:orientation val="minMax"/>
        </c:scaling>
        <c:axPos val="b"/>
        <c:numFmt formatCode="General" sourceLinked="0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5203328"/>
        <c:crosses val="autoZero"/>
        <c:auto val="1"/>
        <c:lblAlgn val="ctr"/>
        <c:lblOffset val="100"/>
      </c:catAx>
      <c:valAx>
        <c:axId val="55203328"/>
        <c:scaling>
          <c:orientation val="minMax"/>
        </c:scaling>
        <c:axPos val="l"/>
        <c:majorGridlines/>
        <c:numFmt formatCode="General" sourceLinked="1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5134464"/>
        <c:crosses val="autoZero"/>
        <c:crossBetween val="between"/>
      </c:valAx>
    </c:plotArea>
    <c:legend>
      <c:legendPos val="r"/>
      <c:layout/>
      <c:txPr>
        <a:bodyPr rot="0" spcFirstLastPara="0" vertOverflow="ellipsis" vert="horz" wrap="square" anchor="ctr" anchorCtr="1"/>
        <a:lstStyle/>
        <a:p>
          <a:pPr>
            <a:defRPr lang="zh-CN"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txPr>
    <a:bodyPr/>
    <a:lstStyle/>
    <a:p>
      <a:pPr>
        <a:defRPr lang="zh-CN" sz="1800"/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29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9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3.xml"/><Relationship Id="rId5" Type="http://schemas.openxmlformats.org/officeDocument/2006/relationships/slide" Target="slide37.xml"/><Relationship Id="rId4" Type="http://schemas.openxmlformats.org/officeDocument/2006/relationships/slide" Target="slide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5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65180" y="1551901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8</a:t>
            </a:r>
            <a:r>
              <a:rPr lang="zh-CN" altLang="en-US" sz="4800" dirty="0" smtClean="0"/>
              <a:t>单元    平均数与条形统计图</a:t>
            </a:r>
            <a:r>
              <a:rPr lang="en-US" altLang="zh-CN" sz="4800" dirty="0"/>
              <a:t>	</a:t>
            </a:r>
            <a:endParaRPr lang="zh-CN" altLang="en-US" sz="48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5536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89786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1329593" y="2962008"/>
            <a:ext cx="65008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复式条形统计图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2" y="980728"/>
            <a:ext cx="88569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下面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是光明小学四、五、六年级男、女同学人数统计图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看图填空。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137684" y="5147610"/>
            <a:ext cx="7960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男同学人数最多的是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年级。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0358" y="5715488"/>
            <a:ext cx="7960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女同学人数最多的是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年级。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7646" y="50851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六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14972" y="56629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五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1991393" y="32649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1991393" y="2545841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14"/>
          <p:cNvSpPr>
            <a:spLocks noChangeShapeType="1"/>
          </p:cNvSpPr>
          <p:nvPr/>
        </p:nvSpPr>
        <p:spPr bwMode="auto">
          <a:xfrm>
            <a:off x="1991393" y="398570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23"/>
          <p:cNvSpPr>
            <a:spLocks noChangeShapeType="1"/>
          </p:cNvSpPr>
          <p:nvPr/>
        </p:nvSpPr>
        <p:spPr bwMode="auto">
          <a:xfrm>
            <a:off x="4007518" y="456196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6" name="Group 29"/>
          <p:cNvGrpSpPr/>
          <p:nvPr/>
        </p:nvGrpSpPr>
        <p:grpSpPr bwMode="auto">
          <a:xfrm>
            <a:off x="2566068" y="4488941"/>
            <a:ext cx="3529012" cy="146050"/>
            <a:chOff x="0" y="0"/>
            <a:chExt cx="2223" cy="92"/>
          </a:xfrm>
        </p:grpSpPr>
        <p:sp>
          <p:nvSpPr>
            <p:cNvPr id="57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" name="Rectangle 30"/>
          <p:cNvSpPr>
            <a:spLocks noChangeArrowheads="1"/>
          </p:cNvSpPr>
          <p:nvPr/>
        </p:nvSpPr>
        <p:spPr bwMode="auto">
          <a:xfrm>
            <a:off x="2566068" y="3396770"/>
            <a:ext cx="504825" cy="1236633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66" name="Rectangle 31"/>
          <p:cNvSpPr>
            <a:spLocks noChangeArrowheads="1"/>
          </p:cNvSpPr>
          <p:nvPr/>
        </p:nvSpPr>
        <p:spPr bwMode="auto">
          <a:xfrm>
            <a:off x="4076418" y="3540788"/>
            <a:ext cx="504825" cy="1092616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67" name="Text Box 34"/>
          <p:cNvSpPr txBox="1">
            <a:spLocks noChangeArrowheads="1"/>
          </p:cNvSpPr>
          <p:nvPr/>
        </p:nvSpPr>
        <p:spPr bwMode="auto">
          <a:xfrm>
            <a:off x="2061416" y="1988840"/>
            <a:ext cx="2147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ea typeface="宋体" panose="02010600030101010101" pitchFamily="2" charset="-122"/>
              </a:rPr>
              <a:t>人数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8" name="Text Box 51"/>
          <p:cNvSpPr txBox="1">
            <a:spLocks noChangeArrowheads="1"/>
          </p:cNvSpPr>
          <p:nvPr/>
        </p:nvSpPr>
        <p:spPr bwMode="auto">
          <a:xfrm>
            <a:off x="1558005" y="4488941"/>
            <a:ext cx="360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/>
              <a:t>0</a:t>
            </a:r>
          </a:p>
        </p:txBody>
      </p:sp>
      <p:sp>
        <p:nvSpPr>
          <p:cNvPr id="69" name="Line 4"/>
          <p:cNvSpPr>
            <a:spLocks noChangeShapeType="1"/>
          </p:cNvSpPr>
          <p:nvPr/>
        </p:nvSpPr>
        <p:spPr bwMode="auto">
          <a:xfrm>
            <a:off x="1991393" y="4635416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35"/>
          <p:cNvSpPr txBox="1">
            <a:spLocks noChangeArrowheads="1"/>
          </p:cNvSpPr>
          <p:nvPr/>
        </p:nvSpPr>
        <p:spPr bwMode="auto">
          <a:xfrm>
            <a:off x="7236594" y="4633972"/>
            <a:ext cx="1439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年级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71" name="组合 41"/>
          <p:cNvGrpSpPr/>
          <p:nvPr/>
        </p:nvGrpSpPr>
        <p:grpSpPr bwMode="auto">
          <a:xfrm>
            <a:off x="1269254" y="2316650"/>
            <a:ext cx="5190858" cy="2838530"/>
            <a:chOff x="-72851" y="1936921"/>
            <a:chExt cx="5190857" cy="2923544"/>
          </a:xfrm>
        </p:grpSpPr>
        <p:sp>
          <p:nvSpPr>
            <p:cNvPr id="72" name="Line 5"/>
            <p:cNvSpPr>
              <a:spLocks noChangeShapeType="1"/>
            </p:cNvSpPr>
            <p:nvPr/>
          </p:nvSpPr>
          <p:spPr bwMode="auto">
            <a:xfrm flipH="1" flipV="1">
              <a:off x="649287" y="1936921"/>
              <a:ext cx="0" cy="23997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auto">
            <a:xfrm>
              <a:off x="1466045" y="4321575"/>
              <a:ext cx="3651961" cy="538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dirty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四</a:t>
              </a:r>
              <a:r>
                <a:rPr 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           </a:t>
              </a:r>
              <a:r>
                <a:rPr lang="zh-CN" alt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五</a:t>
              </a:r>
              <a:r>
                <a:rPr 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           </a:t>
              </a:r>
              <a:r>
                <a:rPr lang="zh-CN" alt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六</a:t>
              </a:r>
              <a:endPara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74" name="Text Box 52"/>
            <p:cNvSpPr txBox="1">
              <a:spLocks noChangeArrowheads="1"/>
            </p:cNvSpPr>
            <p:nvPr/>
          </p:nvSpPr>
          <p:spPr bwMode="auto">
            <a:xfrm>
              <a:off x="-72851" y="3401648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 smtClean="0"/>
                <a:t>100</a:t>
              </a:r>
              <a:endParaRPr lang="en-US" dirty="0"/>
            </a:p>
          </p:txBody>
        </p:sp>
        <p:sp>
          <p:nvSpPr>
            <p:cNvPr id="75" name="Text Box 54"/>
            <p:cNvSpPr txBox="1">
              <a:spLocks noChangeArrowheads="1"/>
            </p:cNvSpPr>
            <p:nvPr/>
          </p:nvSpPr>
          <p:spPr bwMode="auto">
            <a:xfrm>
              <a:off x="-72851" y="2658831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 smtClean="0"/>
                <a:t>200</a:t>
              </a:r>
              <a:endParaRPr lang="en-US" dirty="0"/>
            </a:p>
          </p:txBody>
        </p:sp>
        <p:sp>
          <p:nvSpPr>
            <p:cNvPr id="76" name="Text Box 55"/>
            <p:cNvSpPr txBox="1">
              <a:spLocks noChangeArrowheads="1"/>
            </p:cNvSpPr>
            <p:nvPr/>
          </p:nvSpPr>
          <p:spPr bwMode="auto">
            <a:xfrm>
              <a:off x="-72851" y="1936922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 smtClean="0"/>
                <a:t>300</a:t>
              </a:r>
              <a:endParaRPr lang="en-US" dirty="0"/>
            </a:p>
          </p:txBody>
        </p:sp>
      </p:grpSp>
      <p:sp>
        <p:nvSpPr>
          <p:cNvPr id="77" name="Rectangle 33"/>
          <p:cNvSpPr>
            <a:spLocks noChangeArrowheads="1"/>
          </p:cNvSpPr>
          <p:nvPr/>
        </p:nvSpPr>
        <p:spPr bwMode="auto">
          <a:xfrm>
            <a:off x="5591843" y="3250163"/>
            <a:ext cx="503237" cy="1383242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78" name="Text Box 83"/>
          <p:cNvSpPr txBox="1">
            <a:spLocks noChangeArrowheads="1"/>
          </p:cNvSpPr>
          <p:nvPr/>
        </p:nvSpPr>
        <p:spPr bwMode="auto">
          <a:xfrm>
            <a:off x="2331651" y="2895972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185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9" name="Text Box 84"/>
          <p:cNvSpPr txBox="1">
            <a:spLocks noChangeArrowheads="1"/>
          </p:cNvSpPr>
          <p:nvPr/>
        </p:nvSpPr>
        <p:spPr bwMode="auto">
          <a:xfrm>
            <a:off x="3893107" y="3035175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" name="Text Box 87"/>
          <p:cNvSpPr txBox="1">
            <a:spLocks noChangeArrowheads="1"/>
          </p:cNvSpPr>
          <p:nvPr/>
        </p:nvSpPr>
        <p:spPr bwMode="auto">
          <a:xfrm>
            <a:off x="4400286" y="2432071"/>
            <a:ext cx="8675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240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" name="Text Box 88"/>
          <p:cNvSpPr txBox="1">
            <a:spLocks noChangeArrowheads="1"/>
          </p:cNvSpPr>
          <p:nvPr/>
        </p:nvSpPr>
        <p:spPr bwMode="auto">
          <a:xfrm>
            <a:off x="5400732" y="2801543"/>
            <a:ext cx="885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192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3072090" y="3017568"/>
            <a:ext cx="503237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7030A0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3" name="Rectangle 42"/>
          <p:cNvSpPr>
            <a:spLocks noChangeArrowheads="1"/>
          </p:cNvSpPr>
          <p:nvPr/>
        </p:nvSpPr>
        <p:spPr bwMode="auto">
          <a:xfrm>
            <a:off x="4582440" y="3017568"/>
            <a:ext cx="503238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7030A0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4" name="Rectangle 43"/>
          <p:cNvSpPr>
            <a:spLocks noChangeArrowheads="1"/>
          </p:cNvSpPr>
          <p:nvPr/>
        </p:nvSpPr>
        <p:spPr bwMode="auto">
          <a:xfrm>
            <a:off x="6104566" y="3108739"/>
            <a:ext cx="504825" cy="1497565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2927872" y="2516283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235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6" name="Text Box 88"/>
          <p:cNvSpPr txBox="1">
            <a:spLocks noChangeArrowheads="1"/>
          </p:cNvSpPr>
          <p:nvPr/>
        </p:nvSpPr>
        <p:spPr bwMode="auto">
          <a:xfrm>
            <a:off x="5954452" y="2586964"/>
            <a:ext cx="885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224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7" name="Rectangle 44"/>
          <p:cNvSpPr>
            <a:spLocks noChangeArrowheads="1"/>
          </p:cNvSpPr>
          <p:nvPr/>
        </p:nvSpPr>
        <p:spPr bwMode="auto">
          <a:xfrm>
            <a:off x="6840439" y="2142936"/>
            <a:ext cx="360362" cy="2159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8" name="Rectangle 46"/>
          <p:cNvSpPr>
            <a:spLocks noChangeArrowheads="1"/>
          </p:cNvSpPr>
          <p:nvPr/>
        </p:nvSpPr>
        <p:spPr bwMode="auto">
          <a:xfrm>
            <a:off x="6840439" y="2574736"/>
            <a:ext cx="360362" cy="215900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9" name="Text Box 47"/>
          <p:cNvSpPr txBox="1">
            <a:spLocks noChangeArrowheads="1"/>
          </p:cNvSpPr>
          <p:nvPr/>
        </p:nvSpPr>
        <p:spPr bwMode="auto">
          <a:xfrm>
            <a:off x="7488213" y="1992613"/>
            <a:ext cx="936625" cy="95410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男生</a:t>
            </a:r>
          </a:p>
          <a:p>
            <a:pPr eaLnBrk="1" hangingPunct="1"/>
            <a:r>
              <a:rPr lang="zh-CN" altLang="en-US" dirty="0" smtClean="0"/>
              <a:t>女生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77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2" y="980728"/>
            <a:ext cx="88569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下面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是光明小学四、五、六年级男、女同学人数统计图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看图填空。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1991393" y="32649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1991393" y="2545841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14"/>
          <p:cNvSpPr>
            <a:spLocks noChangeShapeType="1"/>
          </p:cNvSpPr>
          <p:nvPr/>
        </p:nvSpPr>
        <p:spPr bwMode="auto">
          <a:xfrm>
            <a:off x="1991393" y="398570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23"/>
          <p:cNvSpPr>
            <a:spLocks noChangeShapeType="1"/>
          </p:cNvSpPr>
          <p:nvPr/>
        </p:nvSpPr>
        <p:spPr bwMode="auto">
          <a:xfrm>
            <a:off x="4007518" y="456196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6" name="Group 29"/>
          <p:cNvGrpSpPr/>
          <p:nvPr/>
        </p:nvGrpSpPr>
        <p:grpSpPr bwMode="auto">
          <a:xfrm>
            <a:off x="2566068" y="4488941"/>
            <a:ext cx="3529012" cy="146050"/>
            <a:chOff x="0" y="0"/>
            <a:chExt cx="2223" cy="92"/>
          </a:xfrm>
        </p:grpSpPr>
        <p:sp>
          <p:nvSpPr>
            <p:cNvPr id="57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" name="Rectangle 30"/>
          <p:cNvSpPr>
            <a:spLocks noChangeArrowheads="1"/>
          </p:cNvSpPr>
          <p:nvPr/>
        </p:nvSpPr>
        <p:spPr bwMode="auto">
          <a:xfrm>
            <a:off x="2566068" y="3396770"/>
            <a:ext cx="504825" cy="1236633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66" name="Rectangle 31"/>
          <p:cNvSpPr>
            <a:spLocks noChangeArrowheads="1"/>
          </p:cNvSpPr>
          <p:nvPr/>
        </p:nvSpPr>
        <p:spPr bwMode="auto">
          <a:xfrm>
            <a:off x="4076418" y="3540788"/>
            <a:ext cx="504825" cy="1092616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67" name="Text Box 34"/>
          <p:cNvSpPr txBox="1">
            <a:spLocks noChangeArrowheads="1"/>
          </p:cNvSpPr>
          <p:nvPr/>
        </p:nvSpPr>
        <p:spPr bwMode="auto">
          <a:xfrm>
            <a:off x="2061416" y="1988840"/>
            <a:ext cx="2147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ea typeface="宋体" panose="02010600030101010101" pitchFamily="2" charset="-122"/>
              </a:rPr>
              <a:t>人数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8" name="Text Box 51"/>
          <p:cNvSpPr txBox="1">
            <a:spLocks noChangeArrowheads="1"/>
          </p:cNvSpPr>
          <p:nvPr/>
        </p:nvSpPr>
        <p:spPr bwMode="auto">
          <a:xfrm>
            <a:off x="1558005" y="4488941"/>
            <a:ext cx="360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/>
              <a:t>0</a:t>
            </a:r>
          </a:p>
        </p:txBody>
      </p:sp>
      <p:sp>
        <p:nvSpPr>
          <p:cNvPr id="69" name="Line 4"/>
          <p:cNvSpPr>
            <a:spLocks noChangeShapeType="1"/>
          </p:cNvSpPr>
          <p:nvPr/>
        </p:nvSpPr>
        <p:spPr bwMode="auto">
          <a:xfrm>
            <a:off x="1991393" y="4635416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35"/>
          <p:cNvSpPr txBox="1">
            <a:spLocks noChangeArrowheads="1"/>
          </p:cNvSpPr>
          <p:nvPr/>
        </p:nvSpPr>
        <p:spPr bwMode="auto">
          <a:xfrm>
            <a:off x="7236594" y="4633972"/>
            <a:ext cx="1439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年级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71" name="组合 41"/>
          <p:cNvGrpSpPr/>
          <p:nvPr/>
        </p:nvGrpSpPr>
        <p:grpSpPr bwMode="auto">
          <a:xfrm>
            <a:off x="1269254" y="2316650"/>
            <a:ext cx="5190858" cy="2838530"/>
            <a:chOff x="-72851" y="1936921"/>
            <a:chExt cx="5190857" cy="2923544"/>
          </a:xfrm>
        </p:grpSpPr>
        <p:sp>
          <p:nvSpPr>
            <p:cNvPr id="72" name="Line 5"/>
            <p:cNvSpPr>
              <a:spLocks noChangeShapeType="1"/>
            </p:cNvSpPr>
            <p:nvPr/>
          </p:nvSpPr>
          <p:spPr bwMode="auto">
            <a:xfrm flipH="1" flipV="1">
              <a:off x="649287" y="1936921"/>
              <a:ext cx="0" cy="23997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auto">
            <a:xfrm>
              <a:off x="1466045" y="4321575"/>
              <a:ext cx="3651961" cy="538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dirty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四</a:t>
              </a:r>
              <a:r>
                <a:rPr 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           </a:t>
              </a:r>
              <a:r>
                <a:rPr lang="zh-CN" alt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五</a:t>
              </a:r>
              <a:r>
                <a:rPr 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           </a:t>
              </a:r>
              <a:r>
                <a:rPr lang="zh-CN" alt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六</a:t>
              </a:r>
              <a:endPara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74" name="Text Box 52"/>
            <p:cNvSpPr txBox="1">
              <a:spLocks noChangeArrowheads="1"/>
            </p:cNvSpPr>
            <p:nvPr/>
          </p:nvSpPr>
          <p:spPr bwMode="auto">
            <a:xfrm>
              <a:off x="-72851" y="3401648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 smtClean="0"/>
                <a:t>100</a:t>
              </a:r>
              <a:endParaRPr lang="en-US" dirty="0"/>
            </a:p>
          </p:txBody>
        </p:sp>
        <p:sp>
          <p:nvSpPr>
            <p:cNvPr id="75" name="Text Box 54"/>
            <p:cNvSpPr txBox="1">
              <a:spLocks noChangeArrowheads="1"/>
            </p:cNvSpPr>
            <p:nvPr/>
          </p:nvSpPr>
          <p:spPr bwMode="auto">
            <a:xfrm>
              <a:off x="-72851" y="2658831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 smtClean="0"/>
                <a:t>200</a:t>
              </a:r>
              <a:endParaRPr lang="en-US" dirty="0"/>
            </a:p>
          </p:txBody>
        </p:sp>
        <p:sp>
          <p:nvSpPr>
            <p:cNvPr id="76" name="Text Box 55"/>
            <p:cNvSpPr txBox="1">
              <a:spLocks noChangeArrowheads="1"/>
            </p:cNvSpPr>
            <p:nvPr/>
          </p:nvSpPr>
          <p:spPr bwMode="auto">
            <a:xfrm>
              <a:off x="-72851" y="1936922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 smtClean="0"/>
                <a:t>300</a:t>
              </a:r>
              <a:endParaRPr lang="en-US" dirty="0"/>
            </a:p>
          </p:txBody>
        </p:sp>
      </p:grpSp>
      <p:sp>
        <p:nvSpPr>
          <p:cNvPr id="77" name="Rectangle 33"/>
          <p:cNvSpPr>
            <a:spLocks noChangeArrowheads="1"/>
          </p:cNvSpPr>
          <p:nvPr/>
        </p:nvSpPr>
        <p:spPr bwMode="auto">
          <a:xfrm>
            <a:off x="5591843" y="3250163"/>
            <a:ext cx="503237" cy="1383242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78" name="Text Box 83"/>
          <p:cNvSpPr txBox="1">
            <a:spLocks noChangeArrowheads="1"/>
          </p:cNvSpPr>
          <p:nvPr/>
        </p:nvSpPr>
        <p:spPr bwMode="auto">
          <a:xfrm>
            <a:off x="2331651" y="2895972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185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9" name="Text Box 84"/>
          <p:cNvSpPr txBox="1">
            <a:spLocks noChangeArrowheads="1"/>
          </p:cNvSpPr>
          <p:nvPr/>
        </p:nvSpPr>
        <p:spPr bwMode="auto">
          <a:xfrm>
            <a:off x="3893107" y="3035175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" name="Text Box 87"/>
          <p:cNvSpPr txBox="1">
            <a:spLocks noChangeArrowheads="1"/>
          </p:cNvSpPr>
          <p:nvPr/>
        </p:nvSpPr>
        <p:spPr bwMode="auto">
          <a:xfrm>
            <a:off x="4400286" y="2432071"/>
            <a:ext cx="8675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240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" name="Text Box 88"/>
          <p:cNvSpPr txBox="1">
            <a:spLocks noChangeArrowheads="1"/>
          </p:cNvSpPr>
          <p:nvPr/>
        </p:nvSpPr>
        <p:spPr bwMode="auto">
          <a:xfrm>
            <a:off x="5400732" y="2801543"/>
            <a:ext cx="885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192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3072090" y="3017568"/>
            <a:ext cx="503237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7030A0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3" name="Rectangle 42"/>
          <p:cNvSpPr>
            <a:spLocks noChangeArrowheads="1"/>
          </p:cNvSpPr>
          <p:nvPr/>
        </p:nvSpPr>
        <p:spPr bwMode="auto">
          <a:xfrm>
            <a:off x="4582440" y="3017568"/>
            <a:ext cx="503238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7030A0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4" name="Rectangle 43"/>
          <p:cNvSpPr>
            <a:spLocks noChangeArrowheads="1"/>
          </p:cNvSpPr>
          <p:nvPr/>
        </p:nvSpPr>
        <p:spPr bwMode="auto">
          <a:xfrm>
            <a:off x="6104566" y="3108739"/>
            <a:ext cx="504825" cy="1497565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2927872" y="2516283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235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6" name="Text Box 88"/>
          <p:cNvSpPr txBox="1">
            <a:spLocks noChangeArrowheads="1"/>
          </p:cNvSpPr>
          <p:nvPr/>
        </p:nvSpPr>
        <p:spPr bwMode="auto">
          <a:xfrm>
            <a:off x="5954452" y="2586964"/>
            <a:ext cx="885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224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7" name="Rectangle 44"/>
          <p:cNvSpPr>
            <a:spLocks noChangeArrowheads="1"/>
          </p:cNvSpPr>
          <p:nvPr/>
        </p:nvSpPr>
        <p:spPr bwMode="auto">
          <a:xfrm>
            <a:off x="6840439" y="2142936"/>
            <a:ext cx="360362" cy="2159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8" name="Rectangle 46"/>
          <p:cNvSpPr>
            <a:spLocks noChangeArrowheads="1"/>
          </p:cNvSpPr>
          <p:nvPr/>
        </p:nvSpPr>
        <p:spPr bwMode="auto">
          <a:xfrm>
            <a:off x="6840439" y="2574736"/>
            <a:ext cx="360362" cy="215900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9" name="Text Box 47"/>
          <p:cNvSpPr txBox="1">
            <a:spLocks noChangeArrowheads="1"/>
          </p:cNvSpPr>
          <p:nvPr/>
        </p:nvSpPr>
        <p:spPr bwMode="auto">
          <a:xfrm>
            <a:off x="7488213" y="1992613"/>
            <a:ext cx="936625" cy="95410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男生</a:t>
            </a:r>
          </a:p>
          <a:p>
            <a:pPr eaLnBrk="1" hangingPunct="1"/>
            <a:r>
              <a:rPr lang="zh-CN" altLang="en-US" dirty="0" smtClean="0"/>
              <a:t>女生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69372" y="5218748"/>
            <a:ext cx="89671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(3)(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年级的同学人数最多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年级的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同</a:t>
            </a:r>
            <a:endParaRPr lang="en-US" altLang="zh-CN" sz="3200" dirty="0" smtClean="0">
              <a:solidFill>
                <a:srgbClr val="000000"/>
              </a:solidFill>
              <a:latin typeface="NEU-BZ-S9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学人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数最少。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71600" y="52099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四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972053" y="51571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六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bldLvl="0" autoUpdateAnimBg="0"/>
      <p:bldP spid="47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2" y="980728"/>
            <a:ext cx="88569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下面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是光明小学四、五、六年级男、女同学人数统计图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看图填空。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1991393" y="32649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1991393" y="2545841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14"/>
          <p:cNvSpPr>
            <a:spLocks noChangeShapeType="1"/>
          </p:cNvSpPr>
          <p:nvPr/>
        </p:nvSpPr>
        <p:spPr bwMode="auto">
          <a:xfrm>
            <a:off x="1991393" y="398570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23"/>
          <p:cNvSpPr>
            <a:spLocks noChangeShapeType="1"/>
          </p:cNvSpPr>
          <p:nvPr/>
        </p:nvSpPr>
        <p:spPr bwMode="auto">
          <a:xfrm>
            <a:off x="4007518" y="456196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6" name="Group 29"/>
          <p:cNvGrpSpPr/>
          <p:nvPr/>
        </p:nvGrpSpPr>
        <p:grpSpPr bwMode="auto">
          <a:xfrm>
            <a:off x="2566068" y="4488941"/>
            <a:ext cx="3529012" cy="146050"/>
            <a:chOff x="0" y="0"/>
            <a:chExt cx="2223" cy="92"/>
          </a:xfrm>
        </p:grpSpPr>
        <p:sp>
          <p:nvSpPr>
            <p:cNvPr id="57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" name="Rectangle 30"/>
          <p:cNvSpPr>
            <a:spLocks noChangeArrowheads="1"/>
          </p:cNvSpPr>
          <p:nvPr/>
        </p:nvSpPr>
        <p:spPr bwMode="auto">
          <a:xfrm>
            <a:off x="2566068" y="3396770"/>
            <a:ext cx="504825" cy="1236633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66" name="Rectangle 31"/>
          <p:cNvSpPr>
            <a:spLocks noChangeArrowheads="1"/>
          </p:cNvSpPr>
          <p:nvPr/>
        </p:nvSpPr>
        <p:spPr bwMode="auto">
          <a:xfrm>
            <a:off x="4076418" y="3540788"/>
            <a:ext cx="504825" cy="1092616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67" name="Text Box 34"/>
          <p:cNvSpPr txBox="1">
            <a:spLocks noChangeArrowheads="1"/>
          </p:cNvSpPr>
          <p:nvPr/>
        </p:nvSpPr>
        <p:spPr bwMode="auto">
          <a:xfrm>
            <a:off x="2061416" y="1988840"/>
            <a:ext cx="2147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ea typeface="宋体" panose="02010600030101010101" pitchFamily="2" charset="-122"/>
              </a:rPr>
              <a:t>人数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8" name="Text Box 51"/>
          <p:cNvSpPr txBox="1">
            <a:spLocks noChangeArrowheads="1"/>
          </p:cNvSpPr>
          <p:nvPr/>
        </p:nvSpPr>
        <p:spPr bwMode="auto">
          <a:xfrm>
            <a:off x="1558005" y="4488941"/>
            <a:ext cx="360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/>
              <a:t>0</a:t>
            </a:r>
          </a:p>
        </p:txBody>
      </p:sp>
      <p:sp>
        <p:nvSpPr>
          <p:cNvPr id="69" name="Line 4"/>
          <p:cNvSpPr>
            <a:spLocks noChangeShapeType="1"/>
          </p:cNvSpPr>
          <p:nvPr/>
        </p:nvSpPr>
        <p:spPr bwMode="auto">
          <a:xfrm>
            <a:off x="1991393" y="4635416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35"/>
          <p:cNvSpPr txBox="1">
            <a:spLocks noChangeArrowheads="1"/>
          </p:cNvSpPr>
          <p:nvPr/>
        </p:nvSpPr>
        <p:spPr bwMode="auto">
          <a:xfrm>
            <a:off x="7236594" y="4633972"/>
            <a:ext cx="1439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年级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71" name="组合 41"/>
          <p:cNvGrpSpPr/>
          <p:nvPr/>
        </p:nvGrpSpPr>
        <p:grpSpPr bwMode="auto">
          <a:xfrm>
            <a:off x="1269254" y="2316650"/>
            <a:ext cx="5190858" cy="2838530"/>
            <a:chOff x="-72851" y="1936921"/>
            <a:chExt cx="5190857" cy="2923544"/>
          </a:xfrm>
        </p:grpSpPr>
        <p:sp>
          <p:nvSpPr>
            <p:cNvPr id="72" name="Line 5"/>
            <p:cNvSpPr>
              <a:spLocks noChangeShapeType="1"/>
            </p:cNvSpPr>
            <p:nvPr/>
          </p:nvSpPr>
          <p:spPr bwMode="auto">
            <a:xfrm flipH="1" flipV="1">
              <a:off x="649287" y="1936921"/>
              <a:ext cx="0" cy="23997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auto">
            <a:xfrm>
              <a:off x="1466045" y="4321575"/>
              <a:ext cx="3651961" cy="538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dirty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四</a:t>
              </a:r>
              <a:r>
                <a:rPr 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           </a:t>
              </a:r>
              <a:r>
                <a:rPr lang="zh-CN" alt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五</a:t>
              </a:r>
              <a:r>
                <a:rPr 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           </a:t>
              </a:r>
              <a:r>
                <a:rPr lang="zh-CN" alt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六</a:t>
              </a:r>
              <a:endPara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74" name="Text Box 52"/>
            <p:cNvSpPr txBox="1">
              <a:spLocks noChangeArrowheads="1"/>
            </p:cNvSpPr>
            <p:nvPr/>
          </p:nvSpPr>
          <p:spPr bwMode="auto">
            <a:xfrm>
              <a:off x="-72851" y="3401648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 smtClean="0"/>
                <a:t>100</a:t>
              </a:r>
              <a:endParaRPr lang="en-US" dirty="0"/>
            </a:p>
          </p:txBody>
        </p:sp>
        <p:sp>
          <p:nvSpPr>
            <p:cNvPr id="75" name="Text Box 54"/>
            <p:cNvSpPr txBox="1">
              <a:spLocks noChangeArrowheads="1"/>
            </p:cNvSpPr>
            <p:nvPr/>
          </p:nvSpPr>
          <p:spPr bwMode="auto">
            <a:xfrm>
              <a:off x="-72851" y="2658831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 smtClean="0"/>
                <a:t>200</a:t>
              </a:r>
              <a:endParaRPr lang="en-US" dirty="0"/>
            </a:p>
          </p:txBody>
        </p:sp>
        <p:sp>
          <p:nvSpPr>
            <p:cNvPr id="76" name="Text Box 55"/>
            <p:cNvSpPr txBox="1">
              <a:spLocks noChangeArrowheads="1"/>
            </p:cNvSpPr>
            <p:nvPr/>
          </p:nvSpPr>
          <p:spPr bwMode="auto">
            <a:xfrm>
              <a:off x="-72851" y="1936922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 smtClean="0"/>
                <a:t>300</a:t>
              </a:r>
              <a:endParaRPr lang="en-US" dirty="0"/>
            </a:p>
          </p:txBody>
        </p:sp>
      </p:grpSp>
      <p:sp>
        <p:nvSpPr>
          <p:cNvPr id="77" name="Rectangle 33"/>
          <p:cNvSpPr>
            <a:spLocks noChangeArrowheads="1"/>
          </p:cNvSpPr>
          <p:nvPr/>
        </p:nvSpPr>
        <p:spPr bwMode="auto">
          <a:xfrm>
            <a:off x="5591843" y="3250163"/>
            <a:ext cx="503237" cy="1383242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78" name="Text Box 83"/>
          <p:cNvSpPr txBox="1">
            <a:spLocks noChangeArrowheads="1"/>
          </p:cNvSpPr>
          <p:nvPr/>
        </p:nvSpPr>
        <p:spPr bwMode="auto">
          <a:xfrm>
            <a:off x="2331651" y="2895972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185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9" name="Text Box 84"/>
          <p:cNvSpPr txBox="1">
            <a:spLocks noChangeArrowheads="1"/>
          </p:cNvSpPr>
          <p:nvPr/>
        </p:nvSpPr>
        <p:spPr bwMode="auto">
          <a:xfrm>
            <a:off x="3893107" y="3035175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" name="Text Box 87"/>
          <p:cNvSpPr txBox="1">
            <a:spLocks noChangeArrowheads="1"/>
          </p:cNvSpPr>
          <p:nvPr/>
        </p:nvSpPr>
        <p:spPr bwMode="auto">
          <a:xfrm>
            <a:off x="4400286" y="2432071"/>
            <a:ext cx="8675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240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" name="Text Box 88"/>
          <p:cNvSpPr txBox="1">
            <a:spLocks noChangeArrowheads="1"/>
          </p:cNvSpPr>
          <p:nvPr/>
        </p:nvSpPr>
        <p:spPr bwMode="auto">
          <a:xfrm>
            <a:off x="5400732" y="2801543"/>
            <a:ext cx="885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192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3072090" y="3017568"/>
            <a:ext cx="503237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7030A0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3" name="Rectangle 42"/>
          <p:cNvSpPr>
            <a:spLocks noChangeArrowheads="1"/>
          </p:cNvSpPr>
          <p:nvPr/>
        </p:nvSpPr>
        <p:spPr bwMode="auto">
          <a:xfrm>
            <a:off x="4582440" y="3017568"/>
            <a:ext cx="503238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7030A0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4" name="Rectangle 43"/>
          <p:cNvSpPr>
            <a:spLocks noChangeArrowheads="1"/>
          </p:cNvSpPr>
          <p:nvPr/>
        </p:nvSpPr>
        <p:spPr bwMode="auto">
          <a:xfrm>
            <a:off x="6104566" y="3108739"/>
            <a:ext cx="504825" cy="1497565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2927872" y="2516283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235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6" name="Text Box 88"/>
          <p:cNvSpPr txBox="1">
            <a:spLocks noChangeArrowheads="1"/>
          </p:cNvSpPr>
          <p:nvPr/>
        </p:nvSpPr>
        <p:spPr bwMode="auto">
          <a:xfrm>
            <a:off x="5954452" y="2586964"/>
            <a:ext cx="885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224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7" name="Rectangle 44"/>
          <p:cNvSpPr>
            <a:spLocks noChangeArrowheads="1"/>
          </p:cNvSpPr>
          <p:nvPr/>
        </p:nvSpPr>
        <p:spPr bwMode="auto">
          <a:xfrm>
            <a:off x="6840439" y="2142936"/>
            <a:ext cx="360362" cy="2159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8" name="Rectangle 46"/>
          <p:cNvSpPr>
            <a:spLocks noChangeArrowheads="1"/>
          </p:cNvSpPr>
          <p:nvPr/>
        </p:nvSpPr>
        <p:spPr bwMode="auto">
          <a:xfrm>
            <a:off x="6840439" y="2574736"/>
            <a:ext cx="360362" cy="215900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9" name="Text Box 47"/>
          <p:cNvSpPr txBox="1">
            <a:spLocks noChangeArrowheads="1"/>
          </p:cNvSpPr>
          <p:nvPr/>
        </p:nvSpPr>
        <p:spPr bwMode="auto">
          <a:xfrm>
            <a:off x="7488213" y="1992613"/>
            <a:ext cx="936625" cy="95410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男生</a:t>
            </a:r>
          </a:p>
          <a:p>
            <a:pPr eaLnBrk="1" hangingPunct="1"/>
            <a:r>
              <a:rPr lang="zh-CN" altLang="en-US" dirty="0" smtClean="0"/>
              <a:t>女生</a:t>
            </a:r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-2638" y="5220489"/>
            <a:ext cx="79602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(4)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六年级的男同学比女同学少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957995" y="5158933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32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bldLvl="0" autoUpdateAnimBg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2" y="980728"/>
            <a:ext cx="88569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下面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是光明小学四、五、六年级男、女同学人数统计图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看图填空。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1991393" y="32649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1991393" y="2545841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14"/>
          <p:cNvSpPr>
            <a:spLocks noChangeShapeType="1"/>
          </p:cNvSpPr>
          <p:nvPr/>
        </p:nvSpPr>
        <p:spPr bwMode="auto">
          <a:xfrm>
            <a:off x="1991393" y="398570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23"/>
          <p:cNvSpPr>
            <a:spLocks noChangeShapeType="1"/>
          </p:cNvSpPr>
          <p:nvPr/>
        </p:nvSpPr>
        <p:spPr bwMode="auto">
          <a:xfrm>
            <a:off x="4007518" y="456196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6" name="Group 29"/>
          <p:cNvGrpSpPr/>
          <p:nvPr/>
        </p:nvGrpSpPr>
        <p:grpSpPr bwMode="auto">
          <a:xfrm>
            <a:off x="2566068" y="4488941"/>
            <a:ext cx="3529012" cy="146050"/>
            <a:chOff x="0" y="0"/>
            <a:chExt cx="2223" cy="92"/>
          </a:xfrm>
        </p:grpSpPr>
        <p:sp>
          <p:nvSpPr>
            <p:cNvPr id="57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" name="Rectangle 30"/>
          <p:cNvSpPr>
            <a:spLocks noChangeArrowheads="1"/>
          </p:cNvSpPr>
          <p:nvPr/>
        </p:nvSpPr>
        <p:spPr bwMode="auto">
          <a:xfrm>
            <a:off x="2566068" y="3396770"/>
            <a:ext cx="504825" cy="1236633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66" name="Rectangle 31"/>
          <p:cNvSpPr>
            <a:spLocks noChangeArrowheads="1"/>
          </p:cNvSpPr>
          <p:nvPr/>
        </p:nvSpPr>
        <p:spPr bwMode="auto">
          <a:xfrm>
            <a:off x="4076418" y="3540788"/>
            <a:ext cx="504825" cy="1092616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67" name="Text Box 34"/>
          <p:cNvSpPr txBox="1">
            <a:spLocks noChangeArrowheads="1"/>
          </p:cNvSpPr>
          <p:nvPr/>
        </p:nvSpPr>
        <p:spPr bwMode="auto">
          <a:xfrm>
            <a:off x="2061416" y="1988840"/>
            <a:ext cx="2147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ea typeface="宋体" panose="02010600030101010101" pitchFamily="2" charset="-122"/>
              </a:rPr>
              <a:t>人数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8" name="Text Box 51"/>
          <p:cNvSpPr txBox="1">
            <a:spLocks noChangeArrowheads="1"/>
          </p:cNvSpPr>
          <p:nvPr/>
        </p:nvSpPr>
        <p:spPr bwMode="auto">
          <a:xfrm>
            <a:off x="1558005" y="4488941"/>
            <a:ext cx="360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/>
              <a:t>0</a:t>
            </a:r>
          </a:p>
        </p:txBody>
      </p:sp>
      <p:sp>
        <p:nvSpPr>
          <p:cNvPr id="69" name="Line 4"/>
          <p:cNvSpPr>
            <a:spLocks noChangeShapeType="1"/>
          </p:cNvSpPr>
          <p:nvPr/>
        </p:nvSpPr>
        <p:spPr bwMode="auto">
          <a:xfrm>
            <a:off x="1991393" y="4635416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35"/>
          <p:cNvSpPr txBox="1">
            <a:spLocks noChangeArrowheads="1"/>
          </p:cNvSpPr>
          <p:nvPr/>
        </p:nvSpPr>
        <p:spPr bwMode="auto">
          <a:xfrm>
            <a:off x="7236594" y="4633972"/>
            <a:ext cx="1439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年级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71" name="组合 41"/>
          <p:cNvGrpSpPr/>
          <p:nvPr/>
        </p:nvGrpSpPr>
        <p:grpSpPr bwMode="auto">
          <a:xfrm>
            <a:off x="1269254" y="2316650"/>
            <a:ext cx="5190858" cy="2838530"/>
            <a:chOff x="-72851" y="1936921"/>
            <a:chExt cx="5190857" cy="2923544"/>
          </a:xfrm>
        </p:grpSpPr>
        <p:sp>
          <p:nvSpPr>
            <p:cNvPr id="72" name="Line 5"/>
            <p:cNvSpPr>
              <a:spLocks noChangeShapeType="1"/>
            </p:cNvSpPr>
            <p:nvPr/>
          </p:nvSpPr>
          <p:spPr bwMode="auto">
            <a:xfrm flipH="1" flipV="1">
              <a:off x="649287" y="1936921"/>
              <a:ext cx="0" cy="23997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auto">
            <a:xfrm>
              <a:off x="1466045" y="4321575"/>
              <a:ext cx="3651961" cy="538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dirty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四</a:t>
              </a:r>
              <a:r>
                <a:rPr 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           </a:t>
              </a:r>
              <a:r>
                <a:rPr lang="zh-CN" alt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五</a:t>
              </a:r>
              <a:r>
                <a:rPr 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           </a:t>
              </a:r>
              <a:r>
                <a:rPr lang="zh-CN" altLang="en-US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六</a:t>
              </a:r>
              <a:endPara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74" name="Text Box 52"/>
            <p:cNvSpPr txBox="1">
              <a:spLocks noChangeArrowheads="1"/>
            </p:cNvSpPr>
            <p:nvPr/>
          </p:nvSpPr>
          <p:spPr bwMode="auto">
            <a:xfrm>
              <a:off x="-72851" y="3401648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 smtClean="0"/>
                <a:t>100</a:t>
              </a:r>
              <a:endParaRPr lang="en-US" dirty="0"/>
            </a:p>
          </p:txBody>
        </p:sp>
        <p:sp>
          <p:nvSpPr>
            <p:cNvPr id="75" name="Text Box 54"/>
            <p:cNvSpPr txBox="1">
              <a:spLocks noChangeArrowheads="1"/>
            </p:cNvSpPr>
            <p:nvPr/>
          </p:nvSpPr>
          <p:spPr bwMode="auto">
            <a:xfrm>
              <a:off x="-72851" y="2658831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 smtClean="0"/>
                <a:t>200</a:t>
              </a:r>
              <a:endParaRPr lang="en-US" dirty="0"/>
            </a:p>
          </p:txBody>
        </p:sp>
        <p:sp>
          <p:nvSpPr>
            <p:cNvPr id="76" name="Text Box 55"/>
            <p:cNvSpPr txBox="1">
              <a:spLocks noChangeArrowheads="1"/>
            </p:cNvSpPr>
            <p:nvPr/>
          </p:nvSpPr>
          <p:spPr bwMode="auto">
            <a:xfrm>
              <a:off x="-72851" y="1936922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 smtClean="0"/>
                <a:t>300</a:t>
              </a:r>
              <a:endParaRPr lang="en-US" dirty="0"/>
            </a:p>
          </p:txBody>
        </p:sp>
      </p:grpSp>
      <p:sp>
        <p:nvSpPr>
          <p:cNvPr id="77" name="Rectangle 33"/>
          <p:cNvSpPr>
            <a:spLocks noChangeArrowheads="1"/>
          </p:cNvSpPr>
          <p:nvPr/>
        </p:nvSpPr>
        <p:spPr bwMode="auto">
          <a:xfrm>
            <a:off x="5591843" y="3250163"/>
            <a:ext cx="503237" cy="1383242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78" name="Text Box 83"/>
          <p:cNvSpPr txBox="1">
            <a:spLocks noChangeArrowheads="1"/>
          </p:cNvSpPr>
          <p:nvPr/>
        </p:nvSpPr>
        <p:spPr bwMode="auto">
          <a:xfrm>
            <a:off x="2331651" y="2895972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185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9" name="Text Box 84"/>
          <p:cNvSpPr txBox="1">
            <a:spLocks noChangeArrowheads="1"/>
          </p:cNvSpPr>
          <p:nvPr/>
        </p:nvSpPr>
        <p:spPr bwMode="auto">
          <a:xfrm>
            <a:off x="3893107" y="3035175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" name="Text Box 87"/>
          <p:cNvSpPr txBox="1">
            <a:spLocks noChangeArrowheads="1"/>
          </p:cNvSpPr>
          <p:nvPr/>
        </p:nvSpPr>
        <p:spPr bwMode="auto">
          <a:xfrm>
            <a:off x="4400286" y="2432071"/>
            <a:ext cx="8675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240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" name="Text Box 88"/>
          <p:cNvSpPr txBox="1">
            <a:spLocks noChangeArrowheads="1"/>
          </p:cNvSpPr>
          <p:nvPr/>
        </p:nvSpPr>
        <p:spPr bwMode="auto">
          <a:xfrm>
            <a:off x="5400732" y="2801543"/>
            <a:ext cx="885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192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2" name="Rectangle 41"/>
          <p:cNvSpPr>
            <a:spLocks noChangeArrowheads="1"/>
          </p:cNvSpPr>
          <p:nvPr/>
        </p:nvSpPr>
        <p:spPr bwMode="auto">
          <a:xfrm>
            <a:off x="3072090" y="3017568"/>
            <a:ext cx="503237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7030A0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3" name="Rectangle 42"/>
          <p:cNvSpPr>
            <a:spLocks noChangeArrowheads="1"/>
          </p:cNvSpPr>
          <p:nvPr/>
        </p:nvSpPr>
        <p:spPr bwMode="auto">
          <a:xfrm>
            <a:off x="4582440" y="3017568"/>
            <a:ext cx="503238" cy="1595998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7030A0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4" name="Rectangle 43"/>
          <p:cNvSpPr>
            <a:spLocks noChangeArrowheads="1"/>
          </p:cNvSpPr>
          <p:nvPr/>
        </p:nvSpPr>
        <p:spPr bwMode="auto">
          <a:xfrm>
            <a:off x="6104566" y="3108739"/>
            <a:ext cx="504825" cy="1497565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2927872" y="2516283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235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6" name="Text Box 88"/>
          <p:cNvSpPr txBox="1">
            <a:spLocks noChangeArrowheads="1"/>
          </p:cNvSpPr>
          <p:nvPr/>
        </p:nvSpPr>
        <p:spPr bwMode="auto">
          <a:xfrm>
            <a:off x="5954452" y="2586964"/>
            <a:ext cx="885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224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7" name="Rectangle 44"/>
          <p:cNvSpPr>
            <a:spLocks noChangeArrowheads="1"/>
          </p:cNvSpPr>
          <p:nvPr/>
        </p:nvSpPr>
        <p:spPr bwMode="auto">
          <a:xfrm>
            <a:off x="6840439" y="2142936"/>
            <a:ext cx="360362" cy="2159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8" name="Rectangle 46"/>
          <p:cNvSpPr>
            <a:spLocks noChangeArrowheads="1"/>
          </p:cNvSpPr>
          <p:nvPr/>
        </p:nvSpPr>
        <p:spPr bwMode="auto">
          <a:xfrm>
            <a:off x="6840439" y="2574736"/>
            <a:ext cx="360362" cy="215900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9" name="Text Box 47"/>
          <p:cNvSpPr txBox="1">
            <a:spLocks noChangeArrowheads="1"/>
          </p:cNvSpPr>
          <p:nvPr/>
        </p:nvSpPr>
        <p:spPr bwMode="auto">
          <a:xfrm>
            <a:off x="7488213" y="1992613"/>
            <a:ext cx="936625" cy="95410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男生</a:t>
            </a:r>
          </a:p>
          <a:p>
            <a:pPr eaLnBrk="1" hangingPunct="1"/>
            <a:r>
              <a:rPr lang="zh-CN" altLang="en-US" dirty="0" smtClean="0"/>
              <a:t>女生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0" y="5273117"/>
            <a:ext cx="8858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(5)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光明小学四、五、六年级共有</a:t>
            </a: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(    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929322" y="5238509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1254</a:t>
            </a:r>
            <a:endParaRPr lang="zh-CN" altLang="zh-CN" sz="36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90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bldLvl="0" autoUpdateAnimBg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496" y="2043552"/>
          <a:ext cx="9036498" cy="289761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86298"/>
                <a:gridCol w="1430040"/>
                <a:gridCol w="1430040"/>
                <a:gridCol w="1430040"/>
                <a:gridCol w="1430040"/>
                <a:gridCol w="1430040"/>
              </a:tblGrid>
              <a:tr h="124423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2669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2669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620688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97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79512" y="1196752"/>
            <a:ext cx="82089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四年级同学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喜欢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各项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运动的人数情况如下表。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79512" y="5157192"/>
            <a:ext cx="751394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请根据以上数据制成复式条形统计图。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9" name="直接连接符 55"/>
          <p:cNvCxnSpPr>
            <a:cxnSpLocks noChangeShapeType="1"/>
          </p:cNvCxnSpPr>
          <p:nvPr/>
        </p:nvCxnSpPr>
        <p:spPr bwMode="auto">
          <a:xfrm>
            <a:off x="932356" y="2083517"/>
            <a:ext cx="975348" cy="120146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56"/>
          <p:cNvCxnSpPr>
            <a:cxnSpLocks noChangeShapeType="1"/>
          </p:cNvCxnSpPr>
          <p:nvPr/>
        </p:nvCxnSpPr>
        <p:spPr bwMode="auto">
          <a:xfrm>
            <a:off x="0" y="2553446"/>
            <a:ext cx="1907704" cy="73153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58"/>
          <p:cNvSpPr txBox="1">
            <a:spLocks noChangeArrowheads="1"/>
          </p:cNvSpPr>
          <p:nvPr/>
        </p:nvSpPr>
        <p:spPr bwMode="auto">
          <a:xfrm>
            <a:off x="1115665" y="1969676"/>
            <a:ext cx="1008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latin typeface="+mn-ea"/>
                <a:ea typeface="+mn-ea"/>
              </a:rPr>
              <a:t>项目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258333" y="2185700"/>
            <a:ext cx="12173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latin typeface="+mn-ea"/>
                <a:ea typeface="+mn-ea"/>
              </a:rPr>
              <a:t>人数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4" name="TextBox 60"/>
          <p:cNvSpPr txBox="1">
            <a:spLocks noChangeArrowheads="1"/>
          </p:cNvSpPr>
          <p:nvPr/>
        </p:nvSpPr>
        <p:spPr bwMode="auto">
          <a:xfrm>
            <a:off x="-93" y="2761764"/>
            <a:ext cx="1259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latin typeface="+mn-ea"/>
                <a:ea typeface="+mn-ea"/>
              </a:rPr>
              <a:t>性别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0" name="TextBox 58"/>
          <p:cNvSpPr txBox="1">
            <a:spLocks noChangeArrowheads="1"/>
          </p:cNvSpPr>
          <p:nvPr/>
        </p:nvSpPr>
        <p:spPr bwMode="auto">
          <a:xfrm>
            <a:off x="1908491" y="2348880"/>
            <a:ext cx="14393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+mn-ea"/>
                <a:ea typeface="+mn-ea"/>
              </a:rPr>
              <a:t>乒乓球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1" name="TextBox 58"/>
          <p:cNvSpPr txBox="1">
            <a:spLocks noChangeArrowheads="1"/>
          </p:cNvSpPr>
          <p:nvPr/>
        </p:nvSpPr>
        <p:spPr bwMode="auto">
          <a:xfrm>
            <a:off x="3564675" y="2348880"/>
            <a:ext cx="11513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+mn-ea"/>
                <a:ea typeface="+mn-ea"/>
              </a:rPr>
              <a:t>足</a:t>
            </a:r>
            <a:r>
              <a:rPr lang="zh-CN" altLang="en-US" sz="3200" dirty="0" smtClean="0">
                <a:latin typeface="+mn-ea"/>
                <a:ea typeface="+mn-ea"/>
              </a:rPr>
              <a:t>球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2" name="TextBox 58"/>
          <p:cNvSpPr txBox="1">
            <a:spLocks noChangeArrowheads="1"/>
          </p:cNvSpPr>
          <p:nvPr/>
        </p:nvSpPr>
        <p:spPr bwMode="auto">
          <a:xfrm>
            <a:off x="5004835" y="2348880"/>
            <a:ext cx="11513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+mn-ea"/>
                <a:ea typeface="+mn-ea"/>
              </a:rPr>
              <a:t>跑步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Box 58"/>
          <p:cNvSpPr txBox="1">
            <a:spLocks noChangeArrowheads="1"/>
          </p:cNvSpPr>
          <p:nvPr/>
        </p:nvSpPr>
        <p:spPr bwMode="auto">
          <a:xfrm>
            <a:off x="6372200" y="2348880"/>
            <a:ext cx="11513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+mn-ea"/>
                <a:ea typeface="+mn-ea"/>
              </a:rPr>
              <a:t>游泳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TextBox 58"/>
          <p:cNvSpPr txBox="1">
            <a:spLocks noChangeArrowheads="1"/>
          </p:cNvSpPr>
          <p:nvPr/>
        </p:nvSpPr>
        <p:spPr bwMode="auto">
          <a:xfrm>
            <a:off x="7812360" y="2348880"/>
            <a:ext cx="11513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+mn-ea"/>
                <a:ea typeface="+mn-ea"/>
              </a:rPr>
              <a:t>跳绳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TextBox 58"/>
          <p:cNvSpPr txBox="1">
            <a:spLocks noChangeArrowheads="1"/>
          </p:cNvSpPr>
          <p:nvPr/>
        </p:nvSpPr>
        <p:spPr bwMode="auto">
          <a:xfrm>
            <a:off x="457975" y="3356992"/>
            <a:ext cx="11616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+mn-ea"/>
                <a:ea typeface="+mn-ea"/>
              </a:rPr>
              <a:t>男生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0" name="TextBox 58"/>
          <p:cNvSpPr txBox="1">
            <a:spLocks noChangeArrowheads="1"/>
          </p:cNvSpPr>
          <p:nvPr/>
        </p:nvSpPr>
        <p:spPr bwMode="auto">
          <a:xfrm>
            <a:off x="467544" y="4221088"/>
            <a:ext cx="11616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+mn-ea"/>
                <a:ea typeface="+mn-ea"/>
              </a:rPr>
              <a:t>女</a:t>
            </a:r>
            <a:r>
              <a:rPr lang="zh-CN" altLang="en-US" sz="3200" dirty="0" smtClean="0">
                <a:latin typeface="+mn-ea"/>
                <a:ea typeface="+mn-ea"/>
              </a:rPr>
              <a:t>生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1" name="TextBox 58"/>
          <p:cNvSpPr txBox="1">
            <a:spLocks noChangeArrowheads="1"/>
          </p:cNvSpPr>
          <p:nvPr/>
        </p:nvSpPr>
        <p:spPr bwMode="auto">
          <a:xfrm>
            <a:off x="2267744" y="3348281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17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2" name="TextBox 58"/>
          <p:cNvSpPr txBox="1">
            <a:spLocks noChangeArrowheads="1"/>
          </p:cNvSpPr>
          <p:nvPr/>
        </p:nvSpPr>
        <p:spPr bwMode="auto">
          <a:xfrm>
            <a:off x="2268261" y="4221087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13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3" name="TextBox 58"/>
          <p:cNvSpPr txBox="1">
            <a:spLocks noChangeArrowheads="1"/>
          </p:cNvSpPr>
          <p:nvPr/>
        </p:nvSpPr>
        <p:spPr bwMode="auto">
          <a:xfrm>
            <a:off x="3707904" y="3356992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18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4" name="TextBox 58"/>
          <p:cNvSpPr txBox="1">
            <a:spLocks noChangeArrowheads="1"/>
          </p:cNvSpPr>
          <p:nvPr/>
        </p:nvSpPr>
        <p:spPr bwMode="auto">
          <a:xfrm>
            <a:off x="3852437" y="4229798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5" name="TextBox 58"/>
          <p:cNvSpPr txBox="1">
            <a:spLocks noChangeArrowheads="1"/>
          </p:cNvSpPr>
          <p:nvPr/>
        </p:nvSpPr>
        <p:spPr bwMode="auto">
          <a:xfrm>
            <a:off x="5292080" y="3356992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6" name="TextBox 58"/>
          <p:cNvSpPr txBox="1">
            <a:spLocks noChangeArrowheads="1"/>
          </p:cNvSpPr>
          <p:nvPr/>
        </p:nvSpPr>
        <p:spPr bwMode="auto">
          <a:xfrm>
            <a:off x="5292597" y="4229798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7" name="TextBox 58"/>
          <p:cNvSpPr txBox="1">
            <a:spLocks noChangeArrowheads="1"/>
          </p:cNvSpPr>
          <p:nvPr/>
        </p:nvSpPr>
        <p:spPr bwMode="auto">
          <a:xfrm>
            <a:off x="6588224" y="3365703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8" name="TextBox 58"/>
          <p:cNvSpPr txBox="1">
            <a:spLocks noChangeArrowheads="1"/>
          </p:cNvSpPr>
          <p:nvPr/>
        </p:nvSpPr>
        <p:spPr bwMode="auto">
          <a:xfrm>
            <a:off x="6588224" y="4238509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13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9" name="TextBox 58"/>
          <p:cNvSpPr txBox="1">
            <a:spLocks noChangeArrowheads="1"/>
          </p:cNvSpPr>
          <p:nvPr/>
        </p:nvSpPr>
        <p:spPr bwMode="auto">
          <a:xfrm>
            <a:off x="8172917" y="3356992"/>
            <a:ext cx="6475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40" name="TextBox 58"/>
          <p:cNvSpPr txBox="1">
            <a:spLocks noChangeArrowheads="1"/>
          </p:cNvSpPr>
          <p:nvPr/>
        </p:nvSpPr>
        <p:spPr bwMode="auto">
          <a:xfrm>
            <a:off x="8028901" y="4229798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16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20688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97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115616" y="1268760"/>
            <a:ext cx="74888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四年级同学喜欢的运动项目统计图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2688"/>
            <a:ext cx="7932737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20688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97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-1" y="1205463"/>
            <a:ext cx="899953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）喜欢哪个项目的男生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最多？喜欢哪个项目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的女生最少？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123728" y="2124145"/>
            <a:ext cx="16561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足球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979712" y="3429000"/>
            <a:ext cx="26642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乒乓球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　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115615" y="4491698"/>
            <a:ext cx="66956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喜欢乒乓球的一共有多少人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287119" y="5067762"/>
            <a:ext cx="16624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17+13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73473" y="5067762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C00000"/>
                </a:solidFill>
                <a:latin typeface="+mn-ea"/>
              </a:rPr>
              <a:t>=30(</a:t>
            </a:r>
            <a:r>
              <a:rPr lang="zh-CN" altLang="en-US" sz="3200" dirty="0">
                <a:solidFill>
                  <a:srgbClr val="C00000"/>
                </a:solidFill>
                <a:latin typeface="+mn-ea"/>
              </a:rPr>
              <a:t>人</a:t>
            </a:r>
            <a:r>
              <a:rPr lang="en-US" altLang="zh-CN" sz="3200" dirty="0">
                <a:solidFill>
                  <a:srgbClr val="C00000"/>
                </a:solidFill>
                <a:latin typeface="+mn-ea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115616" y="5652537"/>
            <a:ext cx="66956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答：喜欢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乒乓球的一共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有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30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人。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427984" y="2132856"/>
            <a:ext cx="151216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足球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572000" y="3432284"/>
            <a:ext cx="19442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跑步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5346" y="2700209"/>
            <a:ext cx="899953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）喜欢哪个项目的人最多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？喜欢哪个项目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的人最少？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-180528" y="3996353"/>
            <a:ext cx="89995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）你还能提出其他数学问题并解答吗？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20688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98</a:t>
            </a:r>
            <a:r>
              <a:rPr lang="zh-CN" altLang="en-US" sz="3200" dirty="0">
                <a:latin typeface="+mj-ea"/>
                <a:ea typeface="+mj-ea"/>
              </a:rPr>
              <a:t>页第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5496" y="1188041"/>
            <a:ext cx="82809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育民小学四年级学生立定跳远成绩如下表。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79512" y="5157192"/>
            <a:ext cx="751394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请根据以上数据制成复式条形统计图。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5496" y="2043552"/>
          <a:ext cx="9036498" cy="289761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86298"/>
                <a:gridCol w="1430040"/>
                <a:gridCol w="1430040"/>
                <a:gridCol w="1430040"/>
                <a:gridCol w="1430040"/>
                <a:gridCol w="1430040"/>
              </a:tblGrid>
              <a:tr h="124423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2669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2669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1" name="直接连接符 55"/>
          <p:cNvCxnSpPr>
            <a:cxnSpLocks noChangeShapeType="1"/>
          </p:cNvCxnSpPr>
          <p:nvPr/>
        </p:nvCxnSpPr>
        <p:spPr bwMode="auto">
          <a:xfrm>
            <a:off x="629769" y="2083517"/>
            <a:ext cx="1277935" cy="120146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56"/>
          <p:cNvCxnSpPr>
            <a:cxnSpLocks noChangeShapeType="1"/>
          </p:cNvCxnSpPr>
          <p:nvPr/>
        </p:nvCxnSpPr>
        <p:spPr bwMode="auto">
          <a:xfrm>
            <a:off x="0" y="2553446"/>
            <a:ext cx="1907704" cy="73153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58"/>
          <p:cNvSpPr txBox="1">
            <a:spLocks noChangeArrowheads="1"/>
          </p:cNvSpPr>
          <p:nvPr/>
        </p:nvSpPr>
        <p:spPr bwMode="auto">
          <a:xfrm rot="2650113">
            <a:off x="806129" y="2261572"/>
            <a:ext cx="14413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latin typeface="+mn-ea"/>
                <a:ea typeface="+mn-ea"/>
              </a:rPr>
              <a:t>成绩</a:t>
            </a:r>
            <a:r>
              <a:rPr lang="en-US" altLang="zh-CN" dirty="0" smtClean="0">
                <a:latin typeface="+mn-ea"/>
                <a:ea typeface="+mn-ea"/>
              </a:rPr>
              <a:t>/m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5" name="TextBox 59"/>
          <p:cNvSpPr txBox="1">
            <a:spLocks noChangeArrowheads="1"/>
          </p:cNvSpPr>
          <p:nvPr/>
        </p:nvSpPr>
        <p:spPr bwMode="auto">
          <a:xfrm>
            <a:off x="-36512" y="2113692"/>
            <a:ext cx="12173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latin typeface="+mn-ea"/>
                <a:ea typeface="+mn-ea"/>
              </a:rPr>
              <a:t>人数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6" name="TextBox 60"/>
          <p:cNvSpPr txBox="1">
            <a:spLocks noChangeArrowheads="1"/>
          </p:cNvSpPr>
          <p:nvPr/>
        </p:nvSpPr>
        <p:spPr bwMode="auto">
          <a:xfrm>
            <a:off x="-93" y="2761764"/>
            <a:ext cx="1259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latin typeface="+mn-ea"/>
                <a:ea typeface="+mn-ea"/>
              </a:rPr>
              <a:t>性别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7" name="TextBox 58"/>
          <p:cNvSpPr txBox="1">
            <a:spLocks noChangeArrowheads="1"/>
          </p:cNvSpPr>
          <p:nvPr/>
        </p:nvSpPr>
        <p:spPr bwMode="auto">
          <a:xfrm>
            <a:off x="1908491" y="1971997"/>
            <a:ext cx="143937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+mn-ea"/>
                <a:ea typeface="+mn-ea"/>
              </a:rPr>
              <a:t>1.41</a:t>
            </a:r>
            <a:r>
              <a:rPr lang="zh-CN" altLang="en-US" dirty="0" smtClean="0">
                <a:latin typeface="+mn-ea"/>
                <a:ea typeface="+mn-ea"/>
              </a:rPr>
              <a:t>以下（含</a:t>
            </a:r>
            <a:r>
              <a:rPr lang="en-US" altLang="zh-CN" dirty="0" smtClean="0">
                <a:latin typeface="+mn-ea"/>
                <a:ea typeface="+mn-ea"/>
              </a:rPr>
              <a:t>1.41</a:t>
            </a:r>
            <a:r>
              <a:rPr lang="zh-CN" altLang="en-US" dirty="0" smtClean="0">
                <a:latin typeface="+mn-ea"/>
                <a:ea typeface="+mn-ea"/>
              </a:rPr>
              <a:t>）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8" name="TextBox 58"/>
          <p:cNvSpPr txBox="1">
            <a:spLocks noChangeArrowheads="1"/>
          </p:cNvSpPr>
          <p:nvPr/>
        </p:nvSpPr>
        <p:spPr bwMode="auto">
          <a:xfrm>
            <a:off x="3360814" y="2132856"/>
            <a:ext cx="142721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n-ea"/>
                <a:ea typeface="+mn-ea"/>
              </a:rPr>
              <a:t>1.42—1.51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9" name="TextBox 58"/>
          <p:cNvSpPr txBox="1">
            <a:spLocks noChangeArrowheads="1"/>
          </p:cNvSpPr>
          <p:nvPr/>
        </p:nvSpPr>
        <p:spPr bwMode="auto">
          <a:xfrm>
            <a:off x="4716016" y="2148825"/>
            <a:ext cx="151216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n-ea"/>
                <a:ea typeface="+mn-ea"/>
              </a:rPr>
              <a:t>1.52—1.61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22" name="TextBox 58"/>
          <p:cNvSpPr txBox="1">
            <a:spLocks noChangeArrowheads="1"/>
          </p:cNvSpPr>
          <p:nvPr/>
        </p:nvSpPr>
        <p:spPr bwMode="auto">
          <a:xfrm>
            <a:off x="457975" y="3356992"/>
            <a:ext cx="11616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+mn-ea"/>
                <a:ea typeface="+mn-ea"/>
              </a:rPr>
              <a:t>男生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Box 58"/>
          <p:cNvSpPr txBox="1">
            <a:spLocks noChangeArrowheads="1"/>
          </p:cNvSpPr>
          <p:nvPr/>
        </p:nvSpPr>
        <p:spPr bwMode="auto">
          <a:xfrm>
            <a:off x="467544" y="4221088"/>
            <a:ext cx="11616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+mn-ea"/>
                <a:ea typeface="+mn-ea"/>
              </a:rPr>
              <a:t>女</a:t>
            </a:r>
            <a:r>
              <a:rPr lang="zh-CN" altLang="en-US" sz="3200" dirty="0" smtClean="0">
                <a:latin typeface="+mn-ea"/>
                <a:ea typeface="+mn-ea"/>
              </a:rPr>
              <a:t>生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TextBox 58"/>
          <p:cNvSpPr txBox="1">
            <a:spLocks noChangeArrowheads="1"/>
          </p:cNvSpPr>
          <p:nvPr/>
        </p:nvSpPr>
        <p:spPr bwMode="auto">
          <a:xfrm>
            <a:off x="2411760" y="3348281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5" name="TextBox 58"/>
          <p:cNvSpPr txBox="1">
            <a:spLocks noChangeArrowheads="1"/>
          </p:cNvSpPr>
          <p:nvPr/>
        </p:nvSpPr>
        <p:spPr bwMode="auto">
          <a:xfrm>
            <a:off x="2412277" y="4221087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6" name="TextBox 58"/>
          <p:cNvSpPr txBox="1">
            <a:spLocks noChangeArrowheads="1"/>
          </p:cNvSpPr>
          <p:nvPr/>
        </p:nvSpPr>
        <p:spPr bwMode="auto">
          <a:xfrm>
            <a:off x="3851920" y="3356992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7" name="TextBox 58"/>
          <p:cNvSpPr txBox="1">
            <a:spLocks noChangeArrowheads="1"/>
          </p:cNvSpPr>
          <p:nvPr/>
        </p:nvSpPr>
        <p:spPr bwMode="auto">
          <a:xfrm>
            <a:off x="3708421" y="4229798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8" name="TextBox 58"/>
          <p:cNvSpPr txBox="1">
            <a:spLocks noChangeArrowheads="1"/>
          </p:cNvSpPr>
          <p:nvPr/>
        </p:nvSpPr>
        <p:spPr bwMode="auto">
          <a:xfrm>
            <a:off x="5148064" y="3356992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17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9" name="TextBox 58"/>
          <p:cNvSpPr txBox="1">
            <a:spLocks noChangeArrowheads="1"/>
          </p:cNvSpPr>
          <p:nvPr/>
        </p:nvSpPr>
        <p:spPr bwMode="auto">
          <a:xfrm>
            <a:off x="5148581" y="4229798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18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0" name="TextBox 58"/>
          <p:cNvSpPr txBox="1">
            <a:spLocks noChangeArrowheads="1"/>
          </p:cNvSpPr>
          <p:nvPr/>
        </p:nvSpPr>
        <p:spPr bwMode="auto">
          <a:xfrm>
            <a:off x="6588224" y="3365703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1" name="TextBox 58"/>
          <p:cNvSpPr txBox="1">
            <a:spLocks noChangeArrowheads="1"/>
          </p:cNvSpPr>
          <p:nvPr/>
        </p:nvSpPr>
        <p:spPr bwMode="auto">
          <a:xfrm>
            <a:off x="6588224" y="4238509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2" name="TextBox 58"/>
          <p:cNvSpPr txBox="1">
            <a:spLocks noChangeArrowheads="1"/>
          </p:cNvSpPr>
          <p:nvPr/>
        </p:nvSpPr>
        <p:spPr bwMode="auto">
          <a:xfrm>
            <a:off x="8172917" y="3356992"/>
            <a:ext cx="6475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3" name="TextBox 58"/>
          <p:cNvSpPr txBox="1">
            <a:spLocks noChangeArrowheads="1"/>
          </p:cNvSpPr>
          <p:nvPr/>
        </p:nvSpPr>
        <p:spPr bwMode="auto">
          <a:xfrm>
            <a:off x="8172917" y="4229798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4" name="TextBox 58"/>
          <p:cNvSpPr txBox="1">
            <a:spLocks noChangeArrowheads="1"/>
          </p:cNvSpPr>
          <p:nvPr/>
        </p:nvSpPr>
        <p:spPr bwMode="auto">
          <a:xfrm>
            <a:off x="6156176" y="2132856"/>
            <a:ext cx="151216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n-ea"/>
                <a:ea typeface="+mn-ea"/>
              </a:rPr>
              <a:t>1.62—1.71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35" name="TextBox 58"/>
          <p:cNvSpPr txBox="1">
            <a:spLocks noChangeArrowheads="1"/>
          </p:cNvSpPr>
          <p:nvPr/>
        </p:nvSpPr>
        <p:spPr bwMode="auto">
          <a:xfrm>
            <a:off x="7597123" y="1971997"/>
            <a:ext cx="143937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+mn-ea"/>
                <a:ea typeface="+mn-ea"/>
              </a:rPr>
              <a:t>1.72</a:t>
            </a:r>
            <a:r>
              <a:rPr lang="zh-CN" altLang="en-US" dirty="0" smtClean="0">
                <a:latin typeface="+mn-ea"/>
                <a:ea typeface="+mn-ea"/>
              </a:rPr>
              <a:t>以下（含</a:t>
            </a:r>
            <a:r>
              <a:rPr lang="en-US" altLang="zh-CN" dirty="0" smtClean="0">
                <a:latin typeface="+mn-ea"/>
                <a:ea typeface="+mn-ea"/>
              </a:rPr>
              <a:t>1.72</a:t>
            </a:r>
            <a:r>
              <a:rPr lang="zh-CN" altLang="en-US" dirty="0" smtClean="0">
                <a:latin typeface="+mn-ea"/>
                <a:ea typeface="+mn-ea"/>
              </a:rPr>
              <a:t>）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2008" y="548680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98</a:t>
            </a:r>
            <a:r>
              <a:rPr lang="zh-CN" altLang="en-US" sz="3200" dirty="0">
                <a:latin typeface="+mj-ea"/>
                <a:ea typeface="+mj-ea"/>
              </a:rPr>
              <a:t>页第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187624" y="1196752"/>
            <a:ext cx="74888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四年级学生立定跳远成绩统计图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8193373" cy="4126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0" y="1196752"/>
            <a:ext cx="6242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17221" y="500042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98</a:t>
            </a:r>
            <a:r>
              <a:rPr lang="zh-CN" altLang="en-US" sz="3200" dirty="0">
                <a:latin typeface="+mj-ea"/>
                <a:ea typeface="+mj-ea"/>
              </a:rPr>
              <a:t>页第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1024954"/>
            <a:ext cx="821537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1.(1)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女生成绩在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1.41 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及以下为不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及格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，男生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成绩在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1.48 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及以下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为不及格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，男生成绩在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1.42 m—1.48 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人。男生和女生不及格的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有多少人？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071670" y="3786190"/>
            <a:ext cx="482453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男生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7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人　女生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人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96341" y="5190291"/>
            <a:ext cx="7200800" cy="73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成绩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1.62—1.71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的共有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25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人。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42910" y="4478922"/>
            <a:ext cx="8999537" cy="73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你还能得到什么信息？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97"/>
          <p:cNvSpPr>
            <a:spLocks noChangeArrowheads="1"/>
          </p:cNvSpPr>
          <p:nvPr/>
        </p:nvSpPr>
        <p:spPr bwMode="auto">
          <a:xfrm>
            <a:off x="1207554" y="1737428"/>
            <a:ext cx="1442970" cy="57345"/>
          </a:xfrm>
          <a:prstGeom prst="rect">
            <a:avLst/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7172" name="Group 4"/>
          <p:cNvGraphicFramePr>
            <a:graphicFrameLocks noGrp="1"/>
          </p:cNvGraphicFramePr>
          <p:nvPr/>
        </p:nvGraphicFramePr>
        <p:xfrm>
          <a:off x="494766" y="1554866"/>
          <a:ext cx="8253698" cy="3530317"/>
        </p:xfrm>
        <a:graphic>
          <a:graphicData uri="http://schemas.openxmlformats.org/drawingml/2006/table">
            <a:tbl>
              <a:tblPr/>
              <a:tblGrid>
                <a:gridCol w="1572033"/>
                <a:gridCol w="1667243"/>
                <a:gridCol w="1671474"/>
                <a:gridCol w="1671474"/>
                <a:gridCol w="1671474"/>
              </a:tblGrid>
              <a:tr h="1504945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1980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1990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2000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1051584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城镇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73788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乡村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7198" name="__TH_G22小四22"/>
          <p:cNvGrpSpPr/>
          <p:nvPr/>
        </p:nvGrpSpPr>
        <p:grpSpPr bwMode="auto">
          <a:xfrm>
            <a:off x="539552" y="1556792"/>
            <a:ext cx="1440852" cy="1496896"/>
            <a:chOff x="0" y="0"/>
            <a:chExt cx="1704" cy="1395"/>
          </a:xfrm>
        </p:grpSpPr>
        <p:sp>
          <p:nvSpPr>
            <p:cNvPr id="7199" name="__TH_L11"/>
            <p:cNvSpPr>
              <a:spLocks noChangeShapeType="1"/>
            </p:cNvSpPr>
            <p:nvPr/>
          </p:nvSpPr>
          <p:spPr bwMode="auto">
            <a:xfrm>
              <a:off x="852" y="0"/>
              <a:ext cx="852" cy="139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600"/>
            </a:p>
          </p:txBody>
        </p:sp>
        <p:sp>
          <p:nvSpPr>
            <p:cNvPr id="7200" name="__TH_L12"/>
            <p:cNvSpPr>
              <a:spLocks noChangeShapeType="1"/>
            </p:cNvSpPr>
            <p:nvPr/>
          </p:nvSpPr>
          <p:spPr bwMode="auto">
            <a:xfrm>
              <a:off x="0" y="698"/>
              <a:ext cx="1704" cy="69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600"/>
            </a:p>
          </p:txBody>
        </p:sp>
        <p:sp>
          <p:nvSpPr>
            <p:cNvPr id="7201" name="__TH_B1113"/>
            <p:cNvSpPr txBox="1">
              <a:spLocks noChangeArrowheads="1"/>
            </p:cNvSpPr>
            <p:nvPr/>
          </p:nvSpPr>
          <p:spPr bwMode="auto">
            <a:xfrm>
              <a:off x="1247" y="141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>
                  <a:solidFill>
                    <a:srgbClr val="FFFFFF"/>
                  </a:solidFill>
                  <a:latin typeface="Times New Roman" panose="02020603050405020304" pitchFamily="18" charset="0"/>
                </a:rPr>
                <a:t>年</a:t>
              </a:r>
              <a:endParaRPr lang="zh-CN" altLang="en-US"/>
            </a:p>
          </p:txBody>
        </p:sp>
        <p:sp>
          <p:nvSpPr>
            <p:cNvPr id="7202" name="__TH_B1214"/>
            <p:cNvSpPr txBox="1">
              <a:spLocks noChangeArrowheads="1"/>
            </p:cNvSpPr>
            <p:nvPr/>
          </p:nvSpPr>
          <p:spPr bwMode="auto">
            <a:xfrm>
              <a:off x="1352" y="484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>
                  <a:solidFill>
                    <a:srgbClr val="FFFFFF"/>
                  </a:solidFill>
                  <a:latin typeface="Times New Roman" panose="02020603050405020304" pitchFamily="18" charset="0"/>
                </a:rPr>
                <a:t>份</a:t>
              </a:r>
              <a:endParaRPr lang="zh-CN" altLang="en-US"/>
            </a:p>
          </p:txBody>
        </p:sp>
        <p:sp>
          <p:nvSpPr>
            <p:cNvPr id="7203" name="__TH_B2115"/>
            <p:cNvSpPr txBox="1">
              <a:spLocks noChangeArrowheads="1"/>
            </p:cNvSpPr>
            <p:nvPr/>
          </p:nvSpPr>
          <p:spPr bwMode="auto">
            <a:xfrm>
              <a:off x="146" y="68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 dirty="0">
                  <a:solidFill>
                    <a:srgbClr val="FFFFFF"/>
                  </a:solidFill>
                  <a:latin typeface="Times New Roman" panose="02020603050405020304" pitchFamily="18" charset="0"/>
                </a:rPr>
                <a:t>人</a:t>
              </a:r>
              <a:endParaRPr lang="zh-CN" altLang="en-US" dirty="0"/>
            </a:p>
          </p:txBody>
        </p:sp>
        <p:sp>
          <p:nvSpPr>
            <p:cNvPr id="7204" name="__TH_B2216"/>
            <p:cNvSpPr txBox="1">
              <a:spLocks noChangeArrowheads="1"/>
            </p:cNvSpPr>
            <p:nvPr/>
          </p:nvSpPr>
          <p:spPr bwMode="auto">
            <a:xfrm>
              <a:off x="386" y="264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>
                  <a:solidFill>
                    <a:srgbClr val="FFFFFF"/>
                  </a:solidFill>
                  <a:latin typeface="Times New Roman" panose="02020603050405020304" pitchFamily="18" charset="0"/>
                </a:rPr>
                <a:t>数</a:t>
              </a:r>
              <a:endParaRPr lang="zh-CN" altLang="en-US"/>
            </a:p>
          </p:txBody>
        </p:sp>
        <p:sp>
          <p:nvSpPr>
            <p:cNvPr id="7205" name="__TH_B2317"/>
            <p:cNvSpPr txBox="1">
              <a:spLocks noChangeArrowheads="1"/>
            </p:cNvSpPr>
            <p:nvPr/>
          </p:nvSpPr>
          <p:spPr bwMode="auto">
            <a:xfrm>
              <a:off x="685" y="460"/>
              <a:ext cx="18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en-US">
                  <a:solidFill>
                    <a:srgbClr val="FFFFFF"/>
                  </a:solidFill>
                  <a:latin typeface="Times New Roman" panose="02020603050405020304" pitchFamily="18" charset="0"/>
                </a:rPr>
                <a:t>/</a:t>
              </a:r>
              <a:endParaRPr lang="en-US"/>
            </a:p>
          </p:txBody>
        </p:sp>
        <p:sp>
          <p:nvSpPr>
            <p:cNvPr id="7206" name="__TH_B2418"/>
            <p:cNvSpPr txBox="1">
              <a:spLocks noChangeArrowheads="1"/>
            </p:cNvSpPr>
            <p:nvPr/>
          </p:nvSpPr>
          <p:spPr bwMode="auto">
            <a:xfrm>
              <a:off x="865" y="656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>
                  <a:solidFill>
                    <a:srgbClr val="FFFFFF"/>
                  </a:solidFill>
                  <a:latin typeface="Times New Roman" panose="02020603050405020304" pitchFamily="18" charset="0"/>
                </a:rPr>
                <a:t>万</a:t>
              </a:r>
              <a:endParaRPr lang="zh-CN" altLang="en-US"/>
            </a:p>
          </p:txBody>
        </p:sp>
        <p:sp>
          <p:nvSpPr>
            <p:cNvPr id="7207" name="__TH_B2519"/>
            <p:cNvSpPr txBox="1">
              <a:spLocks noChangeArrowheads="1"/>
            </p:cNvSpPr>
            <p:nvPr/>
          </p:nvSpPr>
          <p:spPr bwMode="auto">
            <a:xfrm>
              <a:off x="1136" y="852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>
                  <a:solidFill>
                    <a:srgbClr val="FFFFFF"/>
                  </a:solidFill>
                  <a:latin typeface="Times New Roman" panose="02020603050405020304" pitchFamily="18" charset="0"/>
                </a:rPr>
                <a:t>人</a:t>
              </a:r>
              <a:endParaRPr lang="zh-CN" altLang="en-US"/>
            </a:p>
          </p:txBody>
        </p:sp>
        <p:sp>
          <p:nvSpPr>
            <p:cNvPr id="7208" name="__TH_B3120"/>
            <p:cNvSpPr txBox="1">
              <a:spLocks noChangeArrowheads="1"/>
            </p:cNvSpPr>
            <p:nvPr/>
          </p:nvSpPr>
          <p:spPr bwMode="auto">
            <a:xfrm>
              <a:off x="249" y="972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>
                  <a:solidFill>
                    <a:srgbClr val="FFFFFF"/>
                  </a:solidFill>
                  <a:latin typeface="Times New Roman" panose="02020603050405020304" pitchFamily="18" charset="0"/>
                </a:rPr>
                <a:t>地</a:t>
              </a:r>
              <a:endParaRPr lang="zh-CN" altLang="en-US"/>
            </a:p>
          </p:txBody>
        </p:sp>
        <p:sp>
          <p:nvSpPr>
            <p:cNvPr id="7209" name="__TH_B3221"/>
            <p:cNvSpPr txBox="1">
              <a:spLocks noChangeArrowheads="1"/>
            </p:cNvSpPr>
            <p:nvPr/>
          </p:nvSpPr>
          <p:spPr bwMode="auto">
            <a:xfrm>
              <a:off x="817" y="1074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>
                  <a:solidFill>
                    <a:srgbClr val="FFFFFF"/>
                  </a:solidFill>
                  <a:latin typeface="Times New Roman" panose="02020603050405020304" pitchFamily="18" charset="0"/>
                </a:rPr>
                <a:t>区</a:t>
              </a:r>
              <a:endParaRPr lang="zh-CN" altLang="en-US"/>
            </a:p>
          </p:txBody>
        </p:sp>
      </p:grpSp>
      <p:sp>
        <p:nvSpPr>
          <p:cNvPr id="7211" name="Rectangle 302"/>
          <p:cNvSpPr>
            <a:spLocks noChangeArrowheads="1"/>
          </p:cNvSpPr>
          <p:nvPr/>
        </p:nvSpPr>
        <p:spPr bwMode="auto">
          <a:xfrm>
            <a:off x="0" y="105794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12" name="Text Box 304"/>
          <p:cNvSpPr txBox="1">
            <a:spLocks noChangeArrowheads="1"/>
          </p:cNvSpPr>
          <p:nvPr/>
        </p:nvSpPr>
        <p:spPr bwMode="auto">
          <a:xfrm>
            <a:off x="2555776" y="3404176"/>
            <a:ext cx="10557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600" dirty="0">
                <a:solidFill>
                  <a:srgbClr val="FF0000"/>
                </a:solidFill>
              </a:rPr>
              <a:t>21</a:t>
            </a:r>
          </a:p>
        </p:txBody>
      </p:sp>
      <p:sp>
        <p:nvSpPr>
          <p:cNvPr id="7213" name="Text Box 309"/>
          <p:cNvSpPr txBox="1">
            <a:spLocks noChangeArrowheads="1"/>
          </p:cNvSpPr>
          <p:nvPr/>
        </p:nvSpPr>
        <p:spPr bwMode="auto">
          <a:xfrm>
            <a:off x="2556346" y="4222829"/>
            <a:ext cx="11509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600">
                <a:solidFill>
                  <a:srgbClr val="FF0000"/>
                </a:solidFill>
              </a:rPr>
              <a:t>58</a:t>
            </a:r>
          </a:p>
        </p:txBody>
      </p:sp>
      <p:sp>
        <p:nvSpPr>
          <p:cNvPr id="7214" name="Text Box 310"/>
          <p:cNvSpPr txBox="1">
            <a:spLocks noChangeArrowheads="1"/>
          </p:cNvSpPr>
          <p:nvPr/>
        </p:nvSpPr>
        <p:spPr bwMode="auto">
          <a:xfrm>
            <a:off x="4259280" y="4222829"/>
            <a:ext cx="8653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600">
                <a:solidFill>
                  <a:srgbClr val="FF0000"/>
                </a:solidFill>
              </a:rPr>
              <a:t>54</a:t>
            </a:r>
          </a:p>
        </p:txBody>
      </p:sp>
      <p:sp>
        <p:nvSpPr>
          <p:cNvPr id="7215" name="Text Box 311"/>
          <p:cNvSpPr txBox="1">
            <a:spLocks noChangeArrowheads="1"/>
          </p:cNvSpPr>
          <p:nvPr/>
        </p:nvSpPr>
        <p:spPr bwMode="auto">
          <a:xfrm>
            <a:off x="5915861" y="4222829"/>
            <a:ext cx="9584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600">
                <a:solidFill>
                  <a:srgbClr val="FF0000"/>
                </a:solidFill>
              </a:rPr>
              <a:t>49</a:t>
            </a:r>
          </a:p>
        </p:txBody>
      </p:sp>
      <p:sp>
        <p:nvSpPr>
          <p:cNvPr id="7216" name="Text Box 312"/>
          <p:cNvSpPr txBox="1">
            <a:spLocks noChangeArrowheads="1"/>
          </p:cNvSpPr>
          <p:nvPr/>
        </p:nvSpPr>
        <p:spPr bwMode="auto">
          <a:xfrm>
            <a:off x="7499863" y="4222829"/>
            <a:ext cx="9605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600">
                <a:solidFill>
                  <a:srgbClr val="FF0000"/>
                </a:solidFill>
              </a:rPr>
              <a:t>43</a:t>
            </a:r>
          </a:p>
        </p:txBody>
      </p:sp>
      <p:sp>
        <p:nvSpPr>
          <p:cNvPr id="7217" name="Text Box 313"/>
          <p:cNvSpPr txBox="1">
            <a:spLocks noChangeArrowheads="1"/>
          </p:cNvSpPr>
          <p:nvPr/>
        </p:nvSpPr>
        <p:spPr bwMode="auto">
          <a:xfrm>
            <a:off x="7356418" y="3404176"/>
            <a:ext cx="9584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600">
                <a:solidFill>
                  <a:srgbClr val="FF0000"/>
                </a:solidFill>
              </a:rPr>
              <a:t>46</a:t>
            </a:r>
          </a:p>
        </p:txBody>
      </p:sp>
      <p:sp>
        <p:nvSpPr>
          <p:cNvPr id="7218" name="Text Box 314"/>
          <p:cNvSpPr txBox="1">
            <a:spLocks noChangeArrowheads="1"/>
          </p:cNvSpPr>
          <p:nvPr/>
        </p:nvSpPr>
        <p:spPr bwMode="auto">
          <a:xfrm>
            <a:off x="4187271" y="3404176"/>
            <a:ext cx="8632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600">
                <a:solidFill>
                  <a:srgbClr val="FF0000"/>
                </a:solidFill>
              </a:rPr>
              <a:t>27</a:t>
            </a:r>
          </a:p>
        </p:txBody>
      </p:sp>
      <p:sp>
        <p:nvSpPr>
          <p:cNvPr id="7219" name="Text Box 315"/>
          <p:cNvSpPr txBox="1">
            <a:spLocks noChangeArrowheads="1"/>
          </p:cNvSpPr>
          <p:nvPr/>
        </p:nvSpPr>
        <p:spPr bwMode="auto">
          <a:xfrm>
            <a:off x="5843852" y="3404176"/>
            <a:ext cx="10557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600">
                <a:solidFill>
                  <a:srgbClr val="FF0000"/>
                </a:solidFill>
              </a:rPr>
              <a:t>35</a:t>
            </a:r>
          </a:p>
        </p:txBody>
      </p:sp>
      <p:sp>
        <p:nvSpPr>
          <p:cNvPr id="7220" name="Text Box 316"/>
          <p:cNvSpPr txBox="1">
            <a:spLocks noChangeArrowheads="1"/>
          </p:cNvSpPr>
          <p:nvPr/>
        </p:nvSpPr>
        <p:spPr bwMode="auto">
          <a:xfrm>
            <a:off x="2339975" y="908720"/>
            <a:ext cx="47513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/>
              <a:t>某地区</a:t>
            </a:r>
            <a:r>
              <a:rPr lang="zh-CN" altLang="en-US" sz="3200">
                <a:solidFill>
                  <a:srgbClr val="FF0000"/>
                </a:solidFill>
              </a:rPr>
              <a:t>城乡</a:t>
            </a:r>
            <a:r>
              <a:rPr lang="zh-CN" altLang="en-US" sz="3200"/>
              <a:t>人口统计表</a:t>
            </a:r>
          </a:p>
        </p:txBody>
      </p:sp>
      <p:grpSp>
        <p:nvGrpSpPr>
          <p:cNvPr id="7224" name="Group 56"/>
          <p:cNvGrpSpPr/>
          <p:nvPr/>
        </p:nvGrpSpPr>
        <p:grpSpPr bwMode="auto">
          <a:xfrm>
            <a:off x="2493391" y="5211956"/>
            <a:ext cx="4779021" cy="1168679"/>
            <a:chOff x="0" y="0"/>
            <a:chExt cx="4193" cy="3100"/>
          </a:xfrm>
        </p:grpSpPr>
        <p:sp>
          <p:nvSpPr>
            <p:cNvPr id="7225" name="云形标注 36"/>
            <p:cNvSpPr>
              <a:spLocks noChangeArrowheads="1"/>
            </p:cNvSpPr>
            <p:nvPr/>
          </p:nvSpPr>
          <p:spPr bwMode="auto">
            <a:xfrm>
              <a:off x="0" y="0"/>
              <a:ext cx="3912" cy="2381"/>
            </a:xfrm>
            <a:prstGeom prst="cloudCallout">
              <a:avLst>
                <a:gd name="adj1" fmla="val -20833"/>
                <a:gd name="adj2" fmla="val 62500"/>
              </a:avLst>
            </a:prstGeom>
            <a:solidFill>
              <a:schemeClr val="accent1"/>
            </a:solidFill>
            <a:ln w="25400">
              <a:solidFill>
                <a:srgbClr val="BB6126"/>
              </a:solidFill>
              <a:round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 eaLnBrk="1" hangingPunct="1"/>
              <a:endParaRPr lang="zh-CN" altLang="en-US" sz="3200">
                <a:solidFill>
                  <a:srgbClr val="FF0000"/>
                </a:solidFill>
                <a:latin typeface="Century Schoolbook" panose="020406040505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26" name="TextBox 37"/>
            <p:cNvSpPr txBox="1">
              <a:spLocks noChangeArrowheads="1"/>
            </p:cNvSpPr>
            <p:nvPr/>
          </p:nvSpPr>
          <p:spPr bwMode="auto">
            <a:xfrm>
              <a:off x="0" y="340"/>
              <a:ext cx="4193" cy="2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3600" dirty="0">
                  <a:solidFill>
                    <a:srgbClr val="FF0000"/>
                  </a:solidFill>
                </a:rPr>
                <a:t>完成下面条形统计图。</a:t>
              </a:r>
            </a:p>
            <a:p>
              <a:pPr eaLnBrk="1" hangingPunct="1"/>
              <a:endParaRPr lang="zh-CN" altLang="en-US" sz="3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4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3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38" name="AutoShape 8"/>
          <p:cNvSpPr>
            <a:spLocks noChangeArrowheads="1"/>
          </p:cNvSpPr>
          <p:nvPr/>
        </p:nvSpPr>
        <p:spPr bwMode="auto">
          <a:xfrm>
            <a:off x="11513" y="78344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 autoUpdateAnimBg="0"/>
      <p:bldP spid="7211" grpId="0" animBg="1" autoUpdateAnimBg="0"/>
      <p:bldP spid="7212" grpId="0" autoUpdateAnimBg="0"/>
      <p:bldP spid="7213" grpId="0" autoUpdateAnimBg="0"/>
      <p:bldP spid="7214" grpId="0" autoUpdateAnimBg="0"/>
      <p:bldP spid="7215" grpId="0" autoUpdateAnimBg="0"/>
      <p:bldP spid="7216" grpId="0" autoUpdateAnimBg="0"/>
      <p:bldP spid="7217" grpId="0" autoUpdateAnimBg="0"/>
      <p:bldP spid="7218" grpId="0" autoUpdateAnimBg="0"/>
      <p:bldP spid="7219" grpId="0" autoUpdateAnimBg="0"/>
      <p:bldP spid="7220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20688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98</a:t>
            </a:r>
            <a:r>
              <a:rPr lang="zh-CN" altLang="en-US" sz="3200" dirty="0">
                <a:latin typeface="+mj-ea"/>
                <a:ea typeface="+mj-ea"/>
              </a:rPr>
              <a:t>页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2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38" name="矩形 37"/>
          <p:cNvSpPr/>
          <p:nvPr/>
        </p:nvSpPr>
        <p:spPr>
          <a:xfrm>
            <a:off x="573369" y="5214950"/>
            <a:ext cx="79991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随着</a:t>
            </a:r>
            <a:r>
              <a:rPr lang="zh-CN" altLang="en-US" sz="3200" dirty="0">
                <a:latin typeface="+mj-ea"/>
                <a:ea typeface="+mj-ea"/>
              </a:rPr>
              <a:t>经济水平的提高</a:t>
            </a:r>
            <a:r>
              <a:rPr lang="en-US" altLang="zh-CN" sz="3200" dirty="0">
                <a:latin typeface="+mj-ea"/>
                <a:ea typeface="+mj-ea"/>
              </a:rPr>
              <a:t>,</a:t>
            </a:r>
            <a:r>
              <a:rPr lang="zh-CN" altLang="en-US" sz="3200" dirty="0">
                <a:latin typeface="+mj-ea"/>
                <a:ea typeface="+mj-ea"/>
              </a:rPr>
              <a:t>城镇和农村居民人均住房面积越来越大。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2669" y="1116033"/>
            <a:ext cx="89771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某地区城镇和农村居民人均住房面积如下图。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7982" y="4719335"/>
            <a:ext cx="89995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你能得到哪些信息？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8496945" cy="301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279" y="571480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98</a:t>
            </a:r>
            <a:r>
              <a:rPr lang="zh-CN" altLang="en-US" sz="3200" dirty="0">
                <a:latin typeface="+mj-ea"/>
                <a:ea typeface="+mj-ea"/>
              </a:rPr>
              <a:t>页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2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-36512" y="1052736"/>
            <a:ext cx="899953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调查本班同学家庭人均住房面积，并根据小组同学的数据制作成一个条形统计图。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500978" y="198884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595819" y="5559623"/>
            <a:ext cx="1864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ea typeface="楷体_GB2312"/>
              </a:rPr>
              <a:t>人均面积</a:t>
            </a:r>
            <a:r>
              <a:rPr lang="en-US" altLang="zh-CN" dirty="0" smtClean="0">
                <a:solidFill>
                  <a:schemeClr val="tx1"/>
                </a:solidFill>
                <a:ea typeface="楷体_GB2312"/>
              </a:rPr>
              <a:t>/</a:t>
            </a:r>
            <a:r>
              <a:rPr lang="zh-CN" altLang="en-US" dirty="0" smtClean="0">
                <a:solidFill>
                  <a:schemeClr val="tx1"/>
                </a:solidFill>
                <a:ea typeface="楷体_GB2312"/>
              </a:rPr>
              <a:t>㎡</a:t>
            </a:r>
            <a:endParaRPr lang="zh-CN" altLang="en-US" dirty="0">
              <a:solidFill>
                <a:schemeClr val="tx1"/>
              </a:solidFill>
              <a:ea typeface="楷体_GB231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1472" y="928670"/>
            <a:ext cx="8001056" cy="1756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复式条形统计图比单式条形统计图更容易比较。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91569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71472" y="2500306"/>
            <a:ext cx="8215370" cy="341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绘制复式条形统计图的方法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画横轴和纵轴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写上横轴和纵轴的名称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定制单位长度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每一格表示几个单位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定图例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写类别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画直条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涂颜色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标统计图的名称。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</a:t>
            </a:r>
            <a:endParaRPr lang="en-US" altLang="zh-CN" sz="3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8455" y="2708920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-36512" y="692696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99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68233" y="1199654"/>
            <a:ext cx="87522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下面是某市人均寿命统计表，请根据表中数据完成统计图。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5496" y="2403592"/>
          <a:ext cx="8928992" cy="277973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14268"/>
                <a:gridCol w="1678681"/>
                <a:gridCol w="1678681"/>
                <a:gridCol w="1678681"/>
                <a:gridCol w="1678681"/>
              </a:tblGrid>
              <a:tr h="119361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9305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9305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" name="直接连接符 55"/>
          <p:cNvCxnSpPr>
            <a:cxnSpLocks noChangeShapeType="1"/>
          </p:cNvCxnSpPr>
          <p:nvPr/>
        </p:nvCxnSpPr>
        <p:spPr bwMode="auto">
          <a:xfrm>
            <a:off x="1180811" y="2443557"/>
            <a:ext cx="1045203" cy="114252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56"/>
          <p:cNvCxnSpPr>
            <a:cxnSpLocks noChangeShapeType="1"/>
          </p:cNvCxnSpPr>
          <p:nvPr/>
        </p:nvCxnSpPr>
        <p:spPr bwMode="auto">
          <a:xfrm>
            <a:off x="68233" y="3047474"/>
            <a:ext cx="2157781" cy="53860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58"/>
          <p:cNvSpPr txBox="1">
            <a:spLocks noChangeArrowheads="1"/>
          </p:cNvSpPr>
          <p:nvPr/>
        </p:nvSpPr>
        <p:spPr bwMode="auto">
          <a:xfrm>
            <a:off x="1403648" y="2348880"/>
            <a:ext cx="10017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latin typeface="+mn-ea"/>
                <a:ea typeface="+mn-ea"/>
              </a:rPr>
              <a:t>年份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3" name="TextBox 59"/>
          <p:cNvSpPr txBox="1">
            <a:spLocks noChangeArrowheads="1"/>
          </p:cNvSpPr>
          <p:nvPr/>
        </p:nvSpPr>
        <p:spPr bwMode="auto">
          <a:xfrm>
            <a:off x="-36512" y="2276872"/>
            <a:ext cx="144016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latin typeface="+mn-ea"/>
                <a:ea typeface="+mn-ea"/>
              </a:rPr>
              <a:t>平均年  </a:t>
            </a:r>
            <a:endParaRPr lang="en-US" altLang="zh-CN" dirty="0" smtClean="0">
              <a:latin typeface="+mn-ea"/>
              <a:ea typeface="+mn-ea"/>
            </a:endParaRPr>
          </a:p>
          <a:p>
            <a:pPr eaLnBrk="1" hangingPunct="1"/>
            <a:r>
              <a:rPr lang="en-US" altLang="zh-CN" dirty="0">
                <a:latin typeface="+mn-ea"/>
                <a:ea typeface="+mn-ea"/>
              </a:rPr>
              <a:t> </a:t>
            </a:r>
            <a:r>
              <a:rPr lang="zh-CN" altLang="en-US" dirty="0" smtClean="0">
                <a:latin typeface="+mn-ea"/>
                <a:ea typeface="+mn-ea"/>
              </a:rPr>
              <a:t>龄</a:t>
            </a:r>
            <a:r>
              <a:rPr lang="en-US" altLang="zh-CN" dirty="0" smtClean="0">
                <a:latin typeface="+mn-ea"/>
                <a:ea typeface="+mn-ea"/>
              </a:rPr>
              <a:t>/</a:t>
            </a:r>
            <a:r>
              <a:rPr lang="zh-CN" altLang="en-US" dirty="0" smtClean="0">
                <a:latin typeface="+mn-ea"/>
                <a:ea typeface="+mn-ea"/>
              </a:rPr>
              <a:t>岁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4" name="TextBox 60"/>
          <p:cNvSpPr txBox="1">
            <a:spLocks noChangeArrowheads="1"/>
          </p:cNvSpPr>
          <p:nvPr/>
        </p:nvSpPr>
        <p:spPr bwMode="auto">
          <a:xfrm>
            <a:off x="-93" y="3121804"/>
            <a:ext cx="1259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>
                <a:latin typeface="+mn-ea"/>
                <a:ea typeface="+mn-ea"/>
              </a:rPr>
              <a:t>性别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5" name="TextBox 58"/>
          <p:cNvSpPr txBox="1">
            <a:spLocks noChangeArrowheads="1"/>
          </p:cNvSpPr>
          <p:nvPr/>
        </p:nvSpPr>
        <p:spPr bwMode="auto">
          <a:xfrm>
            <a:off x="2484555" y="2636912"/>
            <a:ext cx="14393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n-ea"/>
                <a:ea typeface="+mn-ea"/>
              </a:rPr>
              <a:t>1980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8" name="TextBox 58"/>
          <p:cNvSpPr txBox="1">
            <a:spLocks noChangeArrowheads="1"/>
          </p:cNvSpPr>
          <p:nvPr/>
        </p:nvSpPr>
        <p:spPr bwMode="auto">
          <a:xfrm>
            <a:off x="808446" y="3717032"/>
            <a:ext cx="11616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+mn-ea"/>
                <a:ea typeface="+mn-ea"/>
              </a:rPr>
              <a:t>男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9" name="TextBox 58"/>
          <p:cNvSpPr txBox="1">
            <a:spLocks noChangeArrowheads="1"/>
          </p:cNvSpPr>
          <p:nvPr/>
        </p:nvSpPr>
        <p:spPr bwMode="auto">
          <a:xfrm>
            <a:off x="818015" y="4581128"/>
            <a:ext cx="11616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+mn-ea"/>
                <a:ea typeface="+mn-ea"/>
              </a:rPr>
              <a:t>女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TextBox 58"/>
          <p:cNvSpPr txBox="1">
            <a:spLocks noChangeArrowheads="1"/>
          </p:cNvSpPr>
          <p:nvPr/>
        </p:nvSpPr>
        <p:spPr bwMode="auto">
          <a:xfrm>
            <a:off x="2771800" y="3717032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71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1" name="TextBox 58"/>
          <p:cNvSpPr txBox="1">
            <a:spLocks noChangeArrowheads="1"/>
          </p:cNvSpPr>
          <p:nvPr/>
        </p:nvSpPr>
        <p:spPr bwMode="auto">
          <a:xfrm>
            <a:off x="2772317" y="4509120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76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2" name="TextBox 58"/>
          <p:cNvSpPr txBox="1">
            <a:spLocks noChangeArrowheads="1"/>
          </p:cNvSpPr>
          <p:nvPr/>
        </p:nvSpPr>
        <p:spPr bwMode="auto">
          <a:xfrm>
            <a:off x="4427984" y="3717032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74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3" name="TextBox 58"/>
          <p:cNvSpPr txBox="1">
            <a:spLocks noChangeArrowheads="1"/>
          </p:cNvSpPr>
          <p:nvPr/>
        </p:nvSpPr>
        <p:spPr bwMode="auto">
          <a:xfrm>
            <a:off x="4428501" y="4509120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78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4" name="TextBox 58"/>
          <p:cNvSpPr txBox="1">
            <a:spLocks noChangeArrowheads="1"/>
          </p:cNvSpPr>
          <p:nvPr/>
        </p:nvSpPr>
        <p:spPr bwMode="auto">
          <a:xfrm>
            <a:off x="6084168" y="3717032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75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5" name="TextBox 58"/>
          <p:cNvSpPr txBox="1">
            <a:spLocks noChangeArrowheads="1"/>
          </p:cNvSpPr>
          <p:nvPr/>
        </p:nvSpPr>
        <p:spPr bwMode="auto">
          <a:xfrm>
            <a:off x="6156693" y="4509120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80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6" name="TextBox 58"/>
          <p:cNvSpPr txBox="1">
            <a:spLocks noChangeArrowheads="1"/>
          </p:cNvSpPr>
          <p:nvPr/>
        </p:nvSpPr>
        <p:spPr bwMode="auto">
          <a:xfrm>
            <a:off x="7812877" y="3708321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77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7" name="TextBox 58"/>
          <p:cNvSpPr txBox="1">
            <a:spLocks noChangeArrowheads="1"/>
          </p:cNvSpPr>
          <p:nvPr/>
        </p:nvSpPr>
        <p:spPr bwMode="auto">
          <a:xfrm>
            <a:off x="7812877" y="4500409"/>
            <a:ext cx="863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82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6" name="TextBox 58"/>
          <p:cNvSpPr txBox="1">
            <a:spLocks noChangeArrowheads="1"/>
          </p:cNvSpPr>
          <p:nvPr/>
        </p:nvSpPr>
        <p:spPr bwMode="auto">
          <a:xfrm>
            <a:off x="4211960" y="2645623"/>
            <a:ext cx="14393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n-ea"/>
                <a:ea typeface="+mn-ea"/>
              </a:rPr>
              <a:t>1990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7" name="TextBox 58"/>
          <p:cNvSpPr txBox="1">
            <a:spLocks noChangeArrowheads="1"/>
          </p:cNvSpPr>
          <p:nvPr/>
        </p:nvSpPr>
        <p:spPr bwMode="auto">
          <a:xfrm>
            <a:off x="5868144" y="2645623"/>
            <a:ext cx="14393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n-ea"/>
                <a:ea typeface="+mn-ea"/>
              </a:rPr>
              <a:t>2000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8" name="TextBox 58"/>
          <p:cNvSpPr txBox="1">
            <a:spLocks noChangeArrowheads="1"/>
          </p:cNvSpPr>
          <p:nvPr/>
        </p:nvSpPr>
        <p:spPr bwMode="auto">
          <a:xfrm>
            <a:off x="7524328" y="2654334"/>
            <a:ext cx="14393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n-ea"/>
                <a:ea typeface="+mn-ea"/>
              </a:rPr>
              <a:t>2010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785786" y="500042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99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5442" y="1698792"/>
            <a:ext cx="6676918" cy="453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 flipH="1">
            <a:off x="2141525" y="1196752"/>
            <a:ext cx="4608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某市人均寿命统计图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785786" y="1201151"/>
            <a:ext cx="6873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714348" y="571480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99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466803" y="1142984"/>
            <a:ext cx="896298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）完成这个统计图后，你有什么感想？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63620" y="4437112"/>
            <a:ext cx="81804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建议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男性少抽烟、少喝酒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多参加体育运动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增强体质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延长寿命。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32994" y="1988840"/>
            <a:ext cx="78252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如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图所示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随着生活水平的提高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某市人均寿命越来越长。女性寿命比男性寿命长。</a:t>
            </a:r>
          </a:p>
        </p:txBody>
      </p:sp>
      <p:sp>
        <p:nvSpPr>
          <p:cNvPr id="9" name="矩形 8"/>
          <p:cNvSpPr/>
          <p:nvPr/>
        </p:nvSpPr>
        <p:spPr>
          <a:xfrm flipH="1">
            <a:off x="856234" y="3714752"/>
            <a:ext cx="6216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）你对大家有什么建议？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398066" y="1285860"/>
            <a:ext cx="79601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某小学四年级学生体重情况如下图。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5786" y="500042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99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69" y="2132856"/>
            <a:ext cx="9001125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811732" y="500042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99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86116" y="1571612"/>
            <a:ext cx="803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j-ea"/>
                <a:ea typeface="+mj-ea"/>
              </a:rPr>
              <a:t>7</a:t>
            </a:r>
            <a:r>
              <a:rPr lang="zh-CN" altLang="en-US" sz="3200" dirty="0">
                <a:latin typeface="+mj-ea"/>
                <a:ea typeface="+mj-ea"/>
              </a:rPr>
              <a:t>人</a:t>
            </a:r>
          </a:p>
        </p:txBody>
      </p:sp>
      <p:sp>
        <p:nvSpPr>
          <p:cNvPr id="11" name="矩形 10"/>
          <p:cNvSpPr/>
          <p:nvPr/>
        </p:nvSpPr>
        <p:spPr>
          <a:xfrm flipH="1">
            <a:off x="395365" y="1071546"/>
            <a:ext cx="89629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）体重在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26 kg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以下的共有多少人？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97814" y="2060848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）你还能得到哪些信息？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42834" y="2564904"/>
            <a:ext cx="7286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体重在</a:t>
            </a:r>
            <a:r>
              <a:rPr lang="en-US" altLang="zh-CN" sz="3200" dirty="0" smtClean="0">
                <a:latin typeface="+mj-ea"/>
                <a:ea typeface="+mj-ea"/>
              </a:rPr>
              <a:t>31 kg—36 kg</a:t>
            </a:r>
            <a:r>
              <a:rPr lang="zh-CN" altLang="en-US" sz="3200" dirty="0" smtClean="0">
                <a:latin typeface="+mj-ea"/>
                <a:ea typeface="+mj-ea"/>
              </a:rPr>
              <a:t>的人数最多。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104654" y="3143870"/>
            <a:ext cx="48959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位男生的身高在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137 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以下，体重在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36 kg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以上，你认为他们的身高、体重怎么样？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908375" y="3287886"/>
          <a:ext cx="4128121" cy="233476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52038"/>
                <a:gridCol w="1352038"/>
                <a:gridCol w="1424045"/>
              </a:tblGrid>
              <a:tr h="77111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818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818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 flipH="1">
            <a:off x="6371779" y="3318395"/>
            <a:ext cx="10085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男生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7811939" y="3327106"/>
            <a:ext cx="10085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女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4860031" y="4163327"/>
            <a:ext cx="15117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身高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/cm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4860031" y="4955415"/>
            <a:ext cx="18002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体重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/kg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6539101" y="4151982"/>
            <a:ext cx="7692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140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6660232" y="4944070"/>
            <a:ext cx="7692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34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7930138" y="4151982"/>
            <a:ext cx="7692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141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8051269" y="4944070"/>
            <a:ext cx="7692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33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1560" y="5088086"/>
            <a:ext cx="35992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他们的身高偏矮，体重偏重。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/>
      <p:bldP spid="3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2146511" y="405084"/>
            <a:ext cx="68754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600" dirty="0"/>
              <a:t>某地区</a:t>
            </a:r>
            <a:r>
              <a:rPr lang="zh-CN" altLang="en-US" sz="3600" dirty="0">
                <a:solidFill>
                  <a:srgbClr val="FF0000"/>
                </a:solidFill>
              </a:rPr>
              <a:t>城镇</a:t>
            </a:r>
            <a:r>
              <a:rPr lang="zh-CN" altLang="en-US" sz="3600" dirty="0"/>
              <a:t>人口</a:t>
            </a:r>
            <a:r>
              <a:rPr lang="zh-CN" altLang="en-US" sz="3600" dirty="0" smtClean="0"/>
              <a:t>统计图</a:t>
            </a:r>
            <a:endParaRPr lang="zh-CN" altLang="en-US" sz="3600" dirty="0"/>
          </a:p>
        </p:txBody>
      </p:sp>
      <p:sp>
        <p:nvSpPr>
          <p:cNvPr id="8196" name="Line 10"/>
          <p:cNvSpPr>
            <a:spLocks noChangeShapeType="1"/>
          </p:cNvSpPr>
          <p:nvPr/>
        </p:nvSpPr>
        <p:spPr bwMode="auto">
          <a:xfrm>
            <a:off x="1909763" y="21451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Line 11"/>
          <p:cNvSpPr>
            <a:spLocks noChangeShapeType="1"/>
          </p:cNvSpPr>
          <p:nvPr/>
        </p:nvSpPr>
        <p:spPr bwMode="auto">
          <a:xfrm>
            <a:off x="1909763" y="416130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Line 12"/>
          <p:cNvSpPr>
            <a:spLocks noChangeShapeType="1"/>
          </p:cNvSpPr>
          <p:nvPr/>
        </p:nvSpPr>
        <p:spPr bwMode="auto">
          <a:xfrm>
            <a:off x="1909763" y="3442166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Line 13"/>
          <p:cNvSpPr>
            <a:spLocks noChangeShapeType="1"/>
          </p:cNvSpPr>
          <p:nvPr/>
        </p:nvSpPr>
        <p:spPr bwMode="auto">
          <a:xfrm>
            <a:off x="1909763" y="27928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Line 14"/>
          <p:cNvSpPr>
            <a:spLocks noChangeShapeType="1"/>
          </p:cNvSpPr>
          <p:nvPr/>
        </p:nvSpPr>
        <p:spPr bwMode="auto">
          <a:xfrm>
            <a:off x="1909763" y="488202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Line 23"/>
          <p:cNvSpPr>
            <a:spLocks noChangeShapeType="1"/>
          </p:cNvSpPr>
          <p:nvPr/>
        </p:nvSpPr>
        <p:spPr bwMode="auto">
          <a:xfrm>
            <a:off x="3925888" y="5458291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3" name="Group 29"/>
          <p:cNvGrpSpPr/>
          <p:nvPr/>
        </p:nvGrpSpPr>
        <p:grpSpPr bwMode="auto">
          <a:xfrm>
            <a:off x="2484438" y="5385266"/>
            <a:ext cx="3529012" cy="146050"/>
            <a:chOff x="0" y="0"/>
            <a:chExt cx="2223" cy="92"/>
          </a:xfrm>
        </p:grpSpPr>
        <p:sp>
          <p:nvSpPr>
            <p:cNvPr id="8204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7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8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12" name="Rectangle 30"/>
          <p:cNvSpPr>
            <a:spLocks noChangeArrowheads="1"/>
          </p:cNvSpPr>
          <p:nvPr/>
        </p:nvSpPr>
        <p:spPr bwMode="auto">
          <a:xfrm>
            <a:off x="2484438" y="4069229"/>
            <a:ext cx="504825" cy="1460500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8213" name="Rectangle 31"/>
          <p:cNvSpPr>
            <a:spLocks noChangeArrowheads="1"/>
          </p:cNvSpPr>
          <p:nvPr/>
        </p:nvSpPr>
        <p:spPr bwMode="auto">
          <a:xfrm>
            <a:off x="3492500" y="3637429"/>
            <a:ext cx="504825" cy="1892300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8214" name="Text Box 34"/>
          <p:cNvSpPr txBox="1">
            <a:spLocks noChangeArrowheads="1"/>
          </p:cNvSpPr>
          <p:nvPr/>
        </p:nvSpPr>
        <p:spPr bwMode="auto">
          <a:xfrm>
            <a:off x="762918" y="954879"/>
            <a:ext cx="2147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ea typeface="宋体" panose="02010600030101010101" pitchFamily="2" charset="-122"/>
              </a:rPr>
              <a:t>人数</a:t>
            </a:r>
            <a:r>
              <a:rPr lang="en-US" sz="3200" dirty="0">
                <a:ea typeface="宋体" panose="02010600030101010101" pitchFamily="2" charset="-122"/>
              </a:rPr>
              <a:t>/</a:t>
            </a:r>
            <a:r>
              <a:rPr lang="zh-CN" altLang="en-US" sz="3200" dirty="0">
                <a:ea typeface="宋体" panose="02010600030101010101" pitchFamily="2" charset="-122"/>
              </a:rPr>
              <a:t>万人</a:t>
            </a:r>
          </a:p>
        </p:txBody>
      </p:sp>
      <p:sp>
        <p:nvSpPr>
          <p:cNvPr id="8215" name="Text Box 51"/>
          <p:cNvSpPr txBox="1">
            <a:spLocks noChangeArrowheads="1"/>
          </p:cNvSpPr>
          <p:nvPr/>
        </p:nvSpPr>
        <p:spPr bwMode="auto">
          <a:xfrm>
            <a:off x="1476375" y="5385266"/>
            <a:ext cx="360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/>
              <a:t>0</a:t>
            </a:r>
          </a:p>
        </p:txBody>
      </p:sp>
      <p:sp>
        <p:nvSpPr>
          <p:cNvPr id="8216" name="Line 4"/>
          <p:cNvSpPr>
            <a:spLocks noChangeShapeType="1"/>
          </p:cNvSpPr>
          <p:nvPr/>
        </p:nvSpPr>
        <p:spPr bwMode="auto">
          <a:xfrm>
            <a:off x="1909763" y="5529729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7" name="Text Box 35"/>
          <p:cNvSpPr txBox="1">
            <a:spLocks noChangeArrowheads="1"/>
          </p:cNvSpPr>
          <p:nvPr/>
        </p:nvSpPr>
        <p:spPr bwMode="auto">
          <a:xfrm>
            <a:off x="7380288" y="5580529"/>
            <a:ext cx="14398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年份</a:t>
            </a:r>
          </a:p>
        </p:txBody>
      </p:sp>
      <p:grpSp>
        <p:nvGrpSpPr>
          <p:cNvPr id="8218" name="组合 41"/>
          <p:cNvGrpSpPr/>
          <p:nvPr/>
        </p:nvGrpSpPr>
        <p:grpSpPr bwMode="auto">
          <a:xfrm>
            <a:off x="1260475" y="1332379"/>
            <a:ext cx="5264150" cy="4727575"/>
            <a:chOff x="0" y="0"/>
            <a:chExt cx="5264149" cy="4869168"/>
          </a:xfrm>
        </p:grpSpPr>
        <p:sp>
          <p:nvSpPr>
            <p:cNvPr id="8219" name="Line 5"/>
            <p:cNvSpPr>
              <a:spLocks noChangeShapeType="1"/>
            </p:cNvSpPr>
            <p:nvPr/>
          </p:nvSpPr>
          <p:spPr bwMode="auto">
            <a:xfrm flipH="1" flipV="1">
              <a:off x="647229" y="74170"/>
              <a:ext cx="2058" cy="42625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Text Box 36"/>
            <p:cNvSpPr txBox="1">
              <a:spLocks noChangeArrowheads="1"/>
            </p:cNvSpPr>
            <p:nvPr/>
          </p:nvSpPr>
          <p:spPr bwMode="auto">
            <a:xfrm>
              <a:off x="865188" y="4267471"/>
              <a:ext cx="4398961" cy="60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1980    1990   2000  2010</a:t>
              </a:r>
              <a:r>
                <a:rPr lang="en-US" sz="320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8221" name="Text Box 52"/>
            <p:cNvSpPr txBox="1">
              <a:spLocks noChangeArrowheads="1"/>
            </p:cNvSpPr>
            <p:nvPr/>
          </p:nvSpPr>
          <p:spPr bwMode="auto">
            <a:xfrm>
              <a:off x="0" y="3401648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 10</a:t>
              </a:r>
            </a:p>
          </p:txBody>
        </p:sp>
        <p:sp>
          <p:nvSpPr>
            <p:cNvPr id="8222" name="Text Box 54"/>
            <p:cNvSpPr txBox="1">
              <a:spLocks noChangeArrowheads="1"/>
            </p:cNvSpPr>
            <p:nvPr/>
          </p:nvSpPr>
          <p:spPr bwMode="auto">
            <a:xfrm>
              <a:off x="0" y="2682510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 20</a:t>
              </a:r>
            </a:p>
          </p:txBody>
        </p:sp>
        <p:sp>
          <p:nvSpPr>
            <p:cNvPr id="8223" name="Text Box 55"/>
            <p:cNvSpPr txBox="1">
              <a:spLocks noChangeArrowheads="1"/>
            </p:cNvSpPr>
            <p:nvPr/>
          </p:nvSpPr>
          <p:spPr bwMode="auto">
            <a:xfrm>
              <a:off x="0" y="2033223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 30</a:t>
              </a:r>
            </a:p>
          </p:txBody>
        </p:sp>
        <p:sp>
          <p:nvSpPr>
            <p:cNvPr id="8224" name="Text Box 56"/>
            <p:cNvSpPr txBox="1">
              <a:spLocks noChangeArrowheads="1"/>
            </p:cNvSpPr>
            <p:nvPr/>
          </p:nvSpPr>
          <p:spPr bwMode="auto">
            <a:xfrm>
              <a:off x="73025" y="1314085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40</a:t>
              </a:r>
            </a:p>
          </p:txBody>
        </p:sp>
        <p:sp>
          <p:nvSpPr>
            <p:cNvPr id="8225" name="Text Box 57"/>
            <p:cNvSpPr txBox="1">
              <a:spLocks noChangeArrowheads="1"/>
            </p:cNvSpPr>
            <p:nvPr/>
          </p:nvSpPr>
          <p:spPr bwMode="auto">
            <a:xfrm>
              <a:off x="73025" y="666385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50</a:t>
              </a:r>
            </a:p>
          </p:txBody>
        </p:sp>
        <p:sp>
          <p:nvSpPr>
            <p:cNvPr id="8226" name="Text Box 57"/>
            <p:cNvSpPr txBox="1">
              <a:spLocks noChangeArrowheads="1"/>
            </p:cNvSpPr>
            <p:nvPr/>
          </p:nvSpPr>
          <p:spPr bwMode="auto">
            <a:xfrm>
              <a:off x="71091" y="0"/>
              <a:ext cx="792162" cy="538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/>
                <a:t>60</a:t>
              </a:r>
            </a:p>
          </p:txBody>
        </p:sp>
      </p:grpSp>
      <p:sp>
        <p:nvSpPr>
          <p:cNvPr id="8227" name="Line 10"/>
          <p:cNvSpPr>
            <a:spLocks noChangeShapeType="1"/>
          </p:cNvSpPr>
          <p:nvPr/>
        </p:nvSpPr>
        <p:spPr bwMode="auto">
          <a:xfrm>
            <a:off x="1908175" y="15482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511992" y="548680"/>
            <a:ext cx="76319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如下图所示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以下四个答案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是对的。</a:t>
            </a:r>
          </a:p>
        </p:txBody>
      </p:sp>
      <p:pic>
        <p:nvPicPr>
          <p:cNvPr id="11" name="图表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0381" y="1531094"/>
            <a:ext cx="5218113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581" y="2712938"/>
            <a:ext cx="4318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5606" y="2065238"/>
            <a:ext cx="358775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</p:pic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6444381" y="1920776"/>
            <a:ext cx="1223963" cy="5191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女生</a:t>
            </a: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6517406" y="2570063"/>
            <a:ext cx="1008063" cy="5191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男生</a:t>
            </a:r>
          </a:p>
        </p:txBody>
      </p:sp>
      <p:sp>
        <p:nvSpPr>
          <p:cNvPr id="20" name="矩形 19"/>
          <p:cNvSpPr/>
          <p:nvPr/>
        </p:nvSpPr>
        <p:spPr>
          <a:xfrm flipH="1">
            <a:off x="759816" y="4581128"/>
            <a:ext cx="4392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A.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三年级学生人数最少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756468" y="4994012"/>
            <a:ext cx="62998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B.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三年级的男生人数是女生人数的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倍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759816" y="5373216"/>
            <a:ext cx="6765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C.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四年级女生人数比男生人数多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756468" y="5786100"/>
            <a:ext cx="6119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D.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二年级和四年级学生人数一样多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4" name="WordArt 23"/>
          <p:cNvSpPr>
            <a:spLocks noChangeArrowheads="1" noChangeShapeType="1" noTextEdit="1"/>
          </p:cNvSpPr>
          <p:nvPr/>
        </p:nvSpPr>
        <p:spPr bwMode="auto">
          <a:xfrm>
            <a:off x="1628756" y="1196429"/>
            <a:ext cx="300038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3600" b="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642910" y="623590"/>
            <a:ext cx="721523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重点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下面是四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班同学最喜欢吃的蔬菜情况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统计图。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758478" y="1677971"/>
            <a:ext cx="77019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四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班同学最喜欢吃的蔬菜情况统计图</a:t>
            </a:r>
          </a:p>
        </p:txBody>
      </p:sp>
      <p:pic>
        <p:nvPicPr>
          <p:cNvPr id="30" name="图表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6899" y="2204864"/>
            <a:ext cx="7141485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6215074" y="5500702"/>
            <a:ext cx="1571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蔬菜种类</a:t>
            </a:r>
            <a:endParaRPr lang="zh-CN" altLang="en-US" b="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35258" y="843961"/>
            <a:ext cx="44939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根据统计图完成下表。</a:t>
            </a:r>
          </a:p>
        </p:txBody>
      </p:sp>
      <p:graphicFrame>
        <p:nvGraphicFramePr>
          <p:cNvPr id="8" name="Group 5"/>
          <p:cNvGraphicFramePr>
            <a:graphicFrameLocks noGrp="1"/>
          </p:cNvGraphicFramePr>
          <p:nvPr/>
        </p:nvGraphicFramePr>
        <p:xfrm>
          <a:off x="490228" y="1916832"/>
          <a:ext cx="8401359" cy="3312368"/>
        </p:xfrm>
        <a:graphic>
          <a:graphicData uri="http://schemas.openxmlformats.org/drawingml/2006/table">
            <a:tbl>
              <a:tblPr/>
              <a:tblGrid>
                <a:gridCol w="2099802"/>
                <a:gridCol w="2099800"/>
                <a:gridCol w="2101955"/>
                <a:gridCol w="2099802"/>
              </a:tblGrid>
              <a:tr h="11028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 pitchFamily="18" charset="0"/>
                          <a:ea typeface="宋体" panose="02010600030101010101" pitchFamily="2" charset="-122"/>
                        </a:rPr>
                        <a:t>白菜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 pitchFamily="18" charset="0"/>
                          <a:ea typeface="宋体" panose="02010600030101010101" pitchFamily="2" charset="-122"/>
                        </a:rPr>
                        <a:t>茄子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 pitchFamily="18" charset="0"/>
                          <a:ea typeface="宋体" panose="02010600030101010101" pitchFamily="2" charset="-122"/>
                        </a:rPr>
                        <a:t>萝卜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66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 pitchFamily="18" charset="0"/>
                          <a:ea typeface="宋体" panose="02010600030101010101" pitchFamily="2" charset="-122"/>
                        </a:rPr>
                        <a:t>男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2C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2C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2C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2C16">
                        <a:alpha val="20000"/>
                      </a:srgbClr>
                    </a:solidFill>
                  </a:tcPr>
                </a:tc>
              </a:tr>
              <a:tr h="11028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 pitchFamily="18" charset="0"/>
                          <a:ea typeface="宋体" panose="02010600030101010101" pitchFamily="2" charset="-122"/>
                        </a:rPr>
                        <a:t>女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2C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611560" y="1916832"/>
            <a:ext cx="1954979" cy="1045201"/>
          </a:xfrm>
          <a:prstGeom prst="line">
            <a:avLst/>
          </a:prstGeom>
          <a:noFill/>
          <a:ln w="12700">
            <a:solidFill>
              <a:srgbClr val="FF6903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467544" y="2545740"/>
            <a:ext cx="2098995" cy="416293"/>
          </a:xfrm>
          <a:prstGeom prst="line">
            <a:avLst/>
          </a:prstGeom>
          <a:noFill/>
          <a:ln w="12700">
            <a:solidFill>
              <a:srgbClr val="FF6903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1" name="TextBox 13"/>
          <p:cNvSpPr txBox="1">
            <a:spLocks noChangeArrowheads="1"/>
          </p:cNvSpPr>
          <p:nvPr/>
        </p:nvSpPr>
        <p:spPr bwMode="auto">
          <a:xfrm rot="1344113">
            <a:off x="1076726" y="2085230"/>
            <a:ext cx="17645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ea"/>
                <a:ea typeface="+mn-ea"/>
              </a:rPr>
              <a:t>蔬菜种类</a:t>
            </a: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 rot="903007">
            <a:off x="446087" y="2216036"/>
            <a:ext cx="1563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ea"/>
                <a:ea typeface="+mn-ea"/>
              </a:rPr>
              <a:t>人数</a:t>
            </a:r>
            <a:r>
              <a:rPr lang="en-US" altLang="zh-CN" dirty="0">
                <a:latin typeface="+mn-ea"/>
                <a:ea typeface="+mn-ea"/>
              </a:rPr>
              <a:t>/</a:t>
            </a:r>
            <a:r>
              <a:rPr lang="zh-CN" altLang="en-US" dirty="0">
                <a:latin typeface="+mn-ea"/>
                <a:ea typeface="+mn-ea"/>
              </a:rPr>
              <a:t>人</a:t>
            </a: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378266" y="2545740"/>
            <a:ext cx="11136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ea"/>
                <a:ea typeface="+mn-ea"/>
              </a:rPr>
              <a:t>性别</a:t>
            </a:r>
          </a:p>
        </p:txBody>
      </p:sp>
      <p:sp>
        <p:nvSpPr>
          <p:cNvPr id="14" name="WordArt 23"/>
          <p:cNvSpPr>
            <a:spLocks noChangeArrowheads="1" noChangeShapeType="1" noTextEdit="1"/>
          </p:cNvSpPr>
          <p:nvPr/>
        </p:nvSpPr>
        <p:spPr bwMode="auto">
          <a:xfrm>
            <a:off x="3347864" y="3293805"/>
            <a:ext cx="616330" cy="58424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j-ea"/>
                <a:ea typeface="+mj-ea"/>
              </a:rPr>
              <a:t>25</a:t>
            </a:r>
            <a:endParaRPr lang="zh-CN" altLang="en-US" sz="360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WordArt 23"/>
          <p:cNvSpPr>
            <a:spLocks noChangeArrowheads="1" noChangeShapeType="1" noTextEdit="1"/>
          </p:cNvSpPr>
          <p:nvPr/>
        </p:nvSpPr>
        <p:spPr bwMode="auto">
          <a:xfrm>
            <a:off x="5443927" y="3284984"/>
            <a:ext cx="618034" cy="58424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j-ea"/>
                <a:ea typeface="+mj-ea"/>
              </a:rPr>
              <a:t>30</a:t>
            </a:r>
            <a:endParaRPr lang="zh-CN" altLang="en-US" sz="360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9" name="WordArt 23"/>
          <p:cNvSpPr>
            <a:spLocks noChangeArrowheads="1" noChangeShapeType="1" noTextEdit="1"/>
          </p:cNvSpPr>
          <p:nvPr/>
        </p:nvSpPr>
        <p:spPr bwMode="auto">
          <a:xfrm>
            <a:off x="7623474" y="3293805"/>
            <a:ext cx="618032" cy="58424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j-ea"/>
                <a:ea typeface="+mj-ea"/>
              </a:rPr>
              <a:t>20</a:t>
            </a:r>
            <a:endParaRPr lang="zh-CN" altLang="en-US" sz="360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0" name="WordArt 23"/>
          <p:cNvSpPr>
            <a:spLocks noChangeArrowheads="1" noChangeShapeType="1" noTextEdit="1"/>
          </p:cNvSpPr>
          <p:nvPr/>
        </p:nvSpPr>
        <p:spPr bwMode="auto">
          <a:xfrm>
            <a:off x="3348315" y="4373925"/>
            <a:ext cx="618032" cy="5842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j-ea"/>
                <a:ea typeface="+mj-ea"/>
              </a:rPr>
              <a:t>17</a:t>
            </a:r>
            <a:endParaRPr lang="zh-CN" altLang="en-US" sz="360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1" name="WordArt 23"/>
          <p:cNvSpPr>
            <a:spLocks noChangeArrowheads="1" noChangeShapeType="1" noTextEdit="1"/>
          </p:cNvSpPr>
          <p:nvPr/>
        </p:nvSpPr>
        <p:spPr bwMode="auto">
          <a:xfrm>
            <a:off x="5515721" y="4373925"/>
            <a:ext cx="618034" cy="5842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j-ea"/>
                <a:ea typeface="+mj-ea"/>
              </a:rPr>
              <a:t>25</a:t>
            </a:r>
            <a:endParaRPr lang="zh-CN" altLang="en-US" sz="360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2" name="WordArt 23"/>
          <p:cNvSpPr>
            <a:spLocks noChangeArrowheads="1" noChangeShapeType="1" noTextEdit="1"/>
          </p:cNvSpPr>
          <p:nvPr/>
        </p:nvSpPr>
        <p:spPr bwMode="auto">
          <a:xfrm>
            <a:off x="7708574" y="4378198"/>
            <a:ext cx="386483" cy="5842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j-ea"/>
                <a:ea typeface="+mj-ea"/>
              </a:rPr>
              <a:t>7</a:t>
            </a:r>
            <a:endParaRPr lang="zh-CN" altLang="en-US" sz="360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571472" y="571480"/>
            <a:ext cx="742955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下图是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克花生和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克黄豆中所含的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种主要成分质量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统计图。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99082" y="2143116"/>
            <a:ext cx="91450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100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克花生和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100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克黄豆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中所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含的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种主要成分质量统计图</a:t>
            </a:r>
          </a:p>
        </p:txBody>
      </p:sp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525" y="2823809"/>
            <a:ext cx="5688012" cy="326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</p:pic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6445795" y="2929879"/>
            <a:ext cx="324262" cy="321477"/>
          </a:xfrm>
          <a:prstGeom prst="rect">
            <a:avLst/>
          </a:prstGeom>
          <a:solidFill>
            <a:srgbClr val="FF6600"/>
          </a:solidFill>
          <a:ln>
            <a:noFill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6731545" y="2783829"/>
            <a:ext cx="1950944" cy="83317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100</a:t>
            </a:r>
            <a:r>
              <a:rPr lang="zh-CN" altLang="en-US" sz="2400"/>
              <a:t>克花生中的含量</a:t>
            </a: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6444208" y="3864916"/>
            <a:ext cx="326053" cy="321478"/>
          </a:xfrm>
          <a:prstGeom prst="rect">
            <a:avLst/>
          </a:prstGeom>
          <a:solidFill>
            <a:srgbClr val="003366"/>
          </a:solidFill>
          <a:ln>
            <a:noFill/>
          </a:ln>
          <a:effectLst>
            <a:outerShdw dist="17961" dir="2700000" algn="ctr" rotWithShape="0">
              <a:srgbClr val="003366">
                <a:gamma/>
                <a:shade val="60000"/>
                <a:invGamma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6733133" y="3791891"/>
            <a:ext cx="1949152" cy="83317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/>
              <a:t>100</a:t>
            </a:r>
            <a:r>
              <a:rPr lang="zh-CN" altLang="en-US" sz="2400" dirty="0"/>
              <a:t>克黄豆中的含量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654300" y="828001"/>
            <a:ext cx="51061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请根据统计图回答问题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WordArt 23"/>
          <p:cNvSpPr>
            <a:spLocks noChangeArrowheads="1" noChangeShapeType="1" noTextEdit="1"/>
          </p:cNvSpPr>
          <p:nvPr/>
        </p:nvSpPr>
        <p:spPr bwMode="auto">
          <a:xfrm>
            <a:off x="1799968" y="1988841"/>
            <a:ext cx="1224136" cy="5847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4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n-ea"/>
                <a:ea typeface="+mn-ea"/>
                <a:cs typeface="+mn-ea"/>
              </a:rPr>
              <a:t>黄豆</a:t>
            </a:r>
          </a:p>
        </p:txBody>
      </p:sp>
      <p:sp>
        <p:nvSpPr>
          <p:cNvPr id="23" name="WordArt 23"/>
          <p:cNvSpPr>
            <a:spLocks noChangeArrowheads="1" noChangeShapeType="1" noTextEdit="1"/>
          </p:cNvSpPr>
          <p:nvPr/>
        </p:nvSpPr>
        <p:spPr bwMode="auto">
          <a:xfrm>
            <a:off x="2880088" y="3068960"/>
            <a:ext cx="1440160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n-ea"/>
                <a:ea typeface="+mn-ea"/>
                <a:cs typeface="+mn-ea"/>
              </a:rPr>
              <a:t>蛋白质</a:t>
            </a: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662684" y="1988840"/>
            <a:ext cx="8052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(1)(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中脂肪的含量比较高。</a:t>
            </a: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647840" y="2988241"/>
            <a:ext cx="8052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花生中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的含量最高。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36437" y="548680"/>
            <a:ext cx="79919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重点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看图回答问题。</a:t>
            </a: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935038" y="1160892"/>
            <a:ext cx="658817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_GBK" pitchFamily="65" charset="-122"/>
                <a:ea typeface="方正黑体_GBK" pitchFamily="65" charset="-122"/>
              </a:rPr>
              <a:t>光明小学课外活动小组人数统计图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0734" y="1714966"/>
            <a:ext cx="6016781" cy="4306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437705" y="915399"/>
            <a:ext cx="79919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重点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看图回答问题。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21282" y="1772816"/>
            <a:ext cx="8211158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这四个课外活动小组中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人数最多的是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组。</a:t>
            </a: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306438" y="3071862"/>
            <a:ext cx="805272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(2)(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组男生人数最多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组女生人数最多。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6438" y="4368006"/>
            <a:ext cx="805272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(3)(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组男生人数和女生人数的差距最大。</a:t>
            </a:r>
          </a:p>
        </p:txBody>
      </p:sp>
      <p:sp>
        <p:nvSpPr>
          <p:cNvPr id="16" name="WordArt 23"/>
          <p:cNvSpPr>
            <a:spLocks noChangeArrowheads="1" noChangeShapeType="1" noTextEdit="1"/>
          </p:cNvSpPr>
          <p:nvPr/>
        </p:nvSpPr>
        <p:spPr bwMode="auto">
          <a:xfrm>
            <a:off x="738338" y="2348880"/>
            <a:ext cx="1008410" cy="53860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737"/>
              </a:avLst>
            </a:prstTxWarp>
          </a:bodyPr>
          <a:lstStyle/>
          <a:p>
            <a:r>
              <a:rPr lang="zh-CN" altLang="en-US" sz="3600" dirty="0" smtClean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n-ea"/>
                <a:ea typeface="+mn-ea"/>
                <a:cs typeface="+mn-ea"/>
              </a:rPr>
              <a:t>手工</a:t>
            </a:r>
            <a:endParaRPr lang="zh-CN" altLang="en-US" sz="360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7" name="WordArt 23"/>
          <p:cNvSpPr>
            <a:spLocks noChangeArrowheads="1" noChangeShapeType="1" noTextEdit="1"/>
          </p:cNvSpPr>
          <p:nvPr/>
        </p:nvSpPr>
        <p:spPr bwMode="auto">
          <a:xfrm>
            <a:off x="1386558" y="3071862"/>
            <a:ext cx="1403351" cy="53860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n-ea"/>
                <a:ea typeface="+mn-ea"/>
                <a:cs typeface="+mn-ea"/>
              </a:rPr>
              <a:t>乒乓球</a:t>
            </a:r>
          </a:p>
        </p:txBody>
      </p:sp>
      <p:sp>
        <p:nvSpPr>
          <p:cNvPr id="18" name="WordArt 23"/>
          <p:cNvSpPr>
            <a:spLocks noChangeArrowheads="1" noChangeShapeType="1" noTextEdit="1"/>
          </p:cNvSpPr>
          <p:nvPr/>
        </p:nvSpPr>
        <p:spPr bwMode="auto">
          <a:xfrm>
            <a:off x="6426523" y="3106415"/>
            <a:ext cx="1080715" cy="53860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n-ea"/>
                <a:ea typeface="+mn-ea"/>
                <a:cs typeface="+mn-ea"/>
              </a:rPr>
              <a:t>手工</a:t>
            </a:r>
          </a:p>
        </p:txBody>
      </p:sp>
      <p:sp>
        <p:nvSpPr>
          <p:cNvPr id="19" name="WordArt 23"/>
          <p:cNvSpPr>
            <a:spLocks noChangeArrowheads="1" noChangeShapeType="1" noTextEdit="1"/>
          </p:cNvSpPr>
          <p:nvPr/>
        </p:nvSpPr>
        <p:spPr bwMode="auto">
          <a:xfrm>
            <a:off x="1458566" y="4395563"/>
            <a:ext cx="1296144" cy="5110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+mn-ea"/>
                <a:ea typeface="+mn-ea"/>
                <a:cs typeface="+mn-ea"/>
              </a:rPr>
              <a:t>乒乓球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5496" y="755993"/>
            <a:ext cx="78135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操作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制作统计图并回答问题。</a:t>
            </a:r>
            <a:endParaRPr lang="en-US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graphicFrame>
        <p:nvGraphicFramePr>
          <p:cNvPr id="16" name="Group 39"/>
          <p:cNvGraphicFramePr>
            <a:graphicFrameLocks noGrp="1"/>
          </p:cNvGraphicFramePr>
          <p:nvPr/>
        </p:nvGraphicFramePr>
        <p:xfrm>
          <a:off x="323528" y="2332831"/>
          <a:ext cx="8424936" cy="37604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331904"/>
                <a:gridCol w="2030369"/>
                <a:gridCol w="2032294"/>
                <a:gridCol w="2030369"/>
              </a:tblGrid>
              <a:tr h="14687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en-US" sz="32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14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en-US" sz="32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en-US" sz="32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/>
                </a:tc>
              </a:tr>
              <a:tr h="11855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中国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150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32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165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32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199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/>
                </a:tc>
              </a:tr>
              <a:tr h="1106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韩国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96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58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76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17" name="标题 1"/>
          <p:cNvSpPr txBox="1">
            <a:spLocks noChangeArrowheads="1"/>
          </p:cNvSpPr>
          <p:nvPr/>
        </p:nvSpPr>
        <p:spPr bwMode="auto">
          <a:xfrm>
            <a:off x="888132" y="1322785"/>
            <a:ext cx="67802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届亚运会中、韩两国</a:t>
            </a:r>
          </a:p>
          <a:p>
            <a:pPr algn="ctr" eaLnBrk="1" hangingPunct="1"/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体育代表团获得金牌数量统计表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直接连接符 55"/>
          <p:cNvCxnSpPr>
            <a:cxnSpLocks noChangeShapeType="1"/>
          </p:cNvCxnSpPr>
          <p:nvPr/>
        </p:nvCxnSpPr>
        <p:spPr bwMode="auto">
          <a:xfrm>
            <a:off x="1619672" y="2348880"/>
            <a:ext cx="1008112" cy="1368152"/>
          </a:xfrm>
          <a:prstGeom prst="line">
            <a:avLst/>
          </a:prstGeom>
          <a:noFill/>
          <a:ln w="12700">
            <a:solidFill>
              <a:srgbClr val="FF6903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9" name="直接连接符 56"/>
          <p:cNvCxnSpPr>
            <a:cxnSpLocks noChangeShapeType="1"/>
          </p:cNvCxnSpPr>
          <p:nvPr/>
        </p:nvCxnSpPr>
        <p:spPr bwMode="auto">
          <a:xfrm>
            <a:off x="323528" y="2708920"/>
            <a:ext cx="2304256" cy="1008112"/>
          </a:xfrm>
          <a:prstGeom prst="line">
            <a:avLst/>
          </a:prstGeom>
          <a:noFill/>
          <a:ln w="12700">
            <a:solidFill>
              <a:srgbClr val="FF6903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0" name="TextBox 58"/>
          <p:cNvSpPr txBox="1">
            <a:spLocks noChangeArrowheads="1"/>
          </p:cNvSpPr>
          <p:nvPr/>
        </p:nvSpPr>
        <p:spPr bwMode="auto">
          <a:xfrm>
            <a:off x="1763737" y="2276872"/>
            <a:ext cx="1008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ea"/>
                <a:ea typeface="+mn-ea"/>
              </a:rPr>
              <a:t>届次</a:t>
            </a:r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 rot="1315278">
            <a:off x="686156" y="2683704"/>
            <a:ext cx="20625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ea"/>
                <a:ea typeface="+mn-ea"/>
              </a:rPr>
              <a:t>数量</a:t>
            </a:r>
            <a:r>
              <a:rPr lang="en-US" dirty="0">
                <a:latin typeface="+mn-ea"/>
                <a:ea typeface="+mn-ea"/>
              </a:rPr>
              <a:t>/</a:t>
            </a:r>
            <a:r>
              <a:rPr lang="zh-CN" altLang="en-US" dirty="0">
                <a:latin typeface="+mn-ea"/>
                <a:ea typeface="+mn-ea"/>
              </a:rPr>
              <a:t>枚</a:t>
            </a:r>
          </a:p>
        </p:txBody>
      </p:sp>
      <p:sp>
        <p:nvSpPr>
          <p:cNvPr id="26" name="TextBox 60"/>
          <p:cNvSpPr txBox="1">
            <a:spLocks noChangeArrowheads="1"/>
          </p:cNvSpPr>
          <p:nvPr/>
        </p:nvSpPr>
        <p:spPr bwMode="auto">
          <a:xfrm rot="1327342">
            <a:off x="176898" y="3007131"/>
            <a:ext cx="2068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ea"/>
                <a:ea typeface="+mn-ea"/>
              </a:rPr>
              <a:t>体育代表团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5496" y="683985"/>
            <a:ext cx="78135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操作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制作统计图并回答问题。</a:t>
            </a:r>
            <a:endParaRPr lang="en-US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5" name="Text Box 33"/>
          <p:cNvSpPr txBox="1">
            <a:spLocks noChangeArrowheads="1"/>
          </p:cNvSpPr>
          <p:nvPr/>
        </p:nvSpPr>
        <p:spPr bwMode="auto">
          <a:xfrm>
            <a:off x="-180528" y="1196752"/>
            <a:ext cx="1068188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en-US" sz="3200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）请根据统计表绘制一个横向复式条形统计图。                                      </a:t>
            </a:r>
          </a:p>
        </p:txBody>
      </p:sp>
      <p:sp>
        <p:nvSpPr>
          <p:cNvPr id="27" name="Text Box 33"/>
          <p:cNvSpPr txBox="1">
            <a:spLocks noChangeArrowheads="1"/>
          </p:cNvSpPr>
          <p:nvPr/>
        </p:nvSpPr>
        <p:spPr bwMode="auto">
          <a:xfrm>
            <a:off x="-36488" y="4653136"/>
            <a:ext cx="907298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en-US" sz="3200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）对于统计表中提供的信息，你有什么感想？                                      </a:t>
            </a:r>
          </a:p>
        </p:txBody>
      </p:sp>
      <p:pic>
        <p:nvPicPr>
          <p:cNvPr id="22" name="图表 1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6533" y="2492896"/>
            <a:ext cx="6007795" cy="235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标题 1"/>
          <p:cNvSpPr txBox="1">
            <a:spLocks noChangeArrowheads="1"/>
          </p:cNvSpPr>
          <p:nvPr/>
        </p:nvSpPr>
        <p:spPr bwMode="auto">
          <a:xfrm>
            <a:off x="684213" y="1682825"/>
            <a:ext cx="67802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届亚运会中、韩两国</a:t>
            </a:r>
          </a:p>
          <a:p>
            <a:pPr algn="ctr" eaLnBrk="1" hangingPunct="1"/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体育代表团获得金牌数量统计图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 Box 70"/>
          <p:cNvSpPr txBox="1">
            <a:spLocks noChangeArrowheads="1"/>
          </p:cNvSpPr>
          <p:nvPr/>
        </p:nvSpPr>
        <p:spPr bwMode="auto">
          <a:xfrm>
            <a:off x="323528" y="5085184"/>
            <a:ext cx="8496943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solidFill>
                  <a:srgbClr val="CC0000"/>
                </a:solidFill>
                <a:latin typeface="+mn-ea"/>
                <a:ea typeface="+mn-ea"/>
              </a:rPr>
              <a:t>    中国代表队获得的金牌数量一届比一届多，体育水平越来越高</a:t>
            </a:r>
            <a:r>
              <a:rPr lang="zh-CN" altLang="en-US" sz="3200" dirty="0" smtClean="0">
                <a:solidFill>
                  <a:srgbClr val="CC0000"/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rgbClr val="CC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bldLvl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2051050" y="406405"/>
            <a:ext cx="51132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600" dirty="0"/>
              <a:t>某地区</a:t>
            </a:r>
            <a:r>
              <a:rPr lang="zh-CN" altLang="en-US" sz="3600" dirty="0" smtClean="0">
                <a:solidFill>
                  <a:srgbClr val="FF0000"/>
                </a:solidFill>
              </a:rPr>
              <a:t>乡村</a:t>
            </a:r>
            <a:r>
              <a:rPr lang="zh-CN" altLang="en-US" sz="3600" dirty="0" smtClean="0"/>
              <a:t>人口统计图                                                         </a:t>
            </a:r>
            <a:endParaRPr lang="zh-CN" altLang="en-US" sz="3600" dirty="0"/>
          </a:p>
        </p:txBody>
      </p:sp>
      <p:sp>
        <p:nvSpPr>
          <p:cNvPr id="9220" name="Line 10"/>
          <p:cNvSpPr>
            <a:spLocks noChangeShapeType="1"/>
          </p:cNvSpPr>
          <p:nvPr/>
        </p:nvSpPr>
        <p:spPr bwMode="auto">
          <a:xfrm>
            <a:off x="1909763" y="21451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1" name="Line 11"/>
          <p:cNvSpPr>
            <a:spLocks noChangeShapeType="1"/>
          </p:cNvSpPr>
          <p:nvPr/>
        </p:nvSpPr>
        <p:spPr bwMode="auto">
          <a:xfrm>
            <a:off x="1909763" y="416130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2" name="Line 12"/>
          <p:cNvSpPr>
            <a:spLocks noChangeShapeType="1"/>
          </p:cNvSpPr>
          <p:nvPr/>
        </p:nvSpPr>
        <p:spPr bwMode="auto">
          <a:xfrm>
            <a:off x="1909763" y="3442166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3" name="Line 13"/>
          <p:cNvSpPr>
            <a:spLocks noChangeShapeType="1"/>
          </p:cNvSpPr>
          <p:nvPr/>
        </p:nvSpPr>
        <p:spPr bwMode="auto">
          <a:xfrm>
            <a:off x="1909763" y="27928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4" name="Line 14"/>
          <p:cNvSpPr>
            <a:spLocks noChangeShapeType="1"/>
          </p:cNvSpPr>
          <p:nvPr/>
        </p:nvSpPr>
        <p:spPr bwMode="auto">
          <a:xfrm>
            <a:off x="1909763" y="488202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5" name="Text Box 18"/>
          <p:cNvSpPr txBox="1">
            <a:spLocks noChangeArrowheads="1"/>
          </p:cNvSpPr>
          <p:nvPr/>
        </p:nvSpPr>
        <p:spPr bwMode="auto">
          <a:xfrm>
            <a:off x="1343025" y="1773704"/>
            <a:ext cx="18473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en-US" sz="320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eaLnBrk="1" hangingPunct="1"/>
            <a:endParaRPr lang="en-US" sz="320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eaLnBrk="1" hangingPunct="1"/>
            <a:endParaRPr lang="en-US" sz="320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9226" name="Line 23"/>
          <p:cNvSpPr>
            <a:spLocks noChangeShapeType="1"/>
          </p:cNvSpPr>
          <p:nvPr/>
        </p:nvSpPr>
        <p:spPr bwMode="auto">
          <a:xfrm>
            <a:off x="3925888" y="5458291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227" name="Group 29"/>
          <p:cNvGrpSpPr/>
          <p:nvPr/>
        </p:nvGrpSpPr>
        <p:grpSpPr bwMode="auto">
          <a:xfrm>
            <a:off x="2484438" y="5385266"/>
            <a:ext cx="3529012" cy="146050"/>
            <a:chOff x="0" y="0"/>
            <a:chExt cx="2223" cy="92"/>
          </a:xfrm>
        </p:grpSpPr>
        <p:sp>
          <p:nvSpPr>
            <p:cNvPr id="9228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29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0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1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2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3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4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5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236" name="Text Box 34"/>
          <p:cNvSpPr txBox="1">
            <a:spLocks noChangeArrowheads="1"/>
          </p:cNvSpPr>
          <p:nvPr/>
        </p:nvSpPr>
        <p:spPr bwMode="auto">
          <a:xfrm>
            <a:off x="971550" y="972016"/>
            <a:ext cx="22322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ea typeface="宋体" panose="02010600030101010101" pitchFamily="2" charset="-122"/>
              </a:rPr>
              <a:t>人数</a:t>
            </a:r>
            <a:r>
              <a:rPr lang="en-US" sz="3200" dirty="0">
                <a:ea typeface="宋体" panose="02010600030101010101" pitchFamily="2" charset="-122"/>
              </a:rPr>
              <a:t>/</a:t>
            </a:r>
            <a:r>
              <a:rPr lang="zh-CN" altLang="en-US" sz="3200" dirty="0">
                <a:ea typeface="宋体" panose="02010600030101010101" pitchFamily="2" charset="-122"/>
              </a:rPr>
              <a:t>万人</a:t>
            </a:r>
          </a:p>
        </p:txBody>
      </p:sp>
      <p:sp>
        <p:nvSpPr>
          <p:cNvPr id="9237" name="Text Box 51"/>
          <p:cNvSpPr txBox="1">
            <a:spLocks noChangeArrowheads="1"/>
          </p:cNvSpPr>
          <p:nvPr/>
        </p:nvSpPr>
        <p:spPr bwMode="auto">
          <a:xfrm>
            <a:off x="1476375" y="5385266"/>
            <a:ext cx="360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/>
              <a:t>0</a:t>
            </a:r>
          </a:p>
        </p:txBody>
      </p:sp>
      <p:sp>
        <p:nvSpPr>
          <p:cNvPr id="9238" name="Line 4"/>
          <p:cNvSpPr>
            <a:spLocks noChangeShapeType="1"/>
          </p:cNvSpPr>
          <p:nvPr/>
        </p:nvSpPr>
        <p:spPr bwMode="auto">
          <a:xfrm>
            <a:off x="1908175" y="5509091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39" name="Text Box 35"/>
          <p:cNvSpPr txBox="1">
            <a:spLocks noChangeArrowheads="1"/>
          </p:cNvSpPr>
          <p:nvPr/>
        </p:nvSpPr>
        <p:spPr bwMode="auto">
          <a:xfrm>
            <a:off x="7380288" y="5580529"/>
            <a:ext cx="14398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年份</a:t>
            </a:r>
          </a:p>
        </p:txBody>
      </p:sp>
      <p:grpSp>
        <p:nvGrpSpPr>
          <p:cNvPr id="9240" name="组合 41"/>
          <p:cNvGrpSpPr/>
          <p:nvPr/>
        </p:nvGrpSpPr>
        <p:grpSpPr bwMode="auto">
          <a:xfrm>
            <a:off x="1260475" y="1332379"/>
            <a:ext cx="5164138" cy="4710112"/>
            <a:chOff x="0" y="0"/>
            <a:chExt cx="5164763" cy="4710340"/>
          </a:xfrm>
        </p:grpSpPr>
        <p:sp>
          <p:nvSpPr>
            <p:cNvPr id="9241" name="Line 5"/>
            <p:cNvSpPr>
              <a:spLocks noChangeShapeType="1"/>
            </p:cNvSpPr>
            <p:nvPr/>
          </p:nvSpPr>
          <p:spPr bwMode="auto">
            <a:xfrm flipH="1" flipV="1">
              <a:off x="647229" y="72007"/>
              <a:ext cx="2058" cy="41234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42" name="Text Box 36"/>
            <p:cNvSpPr txBox="1">
              <a:spLocks noChangeArrowheads="1"/>
            </p:cNvSpPr>
            <p:nvPr/>
          </p:nvSpPr>
          <p:spPr bwMode="auto">
            <a:xfrm>
              <a:off x="865293" y="4126112"/>
              <a:ext cx="4299470" cy="584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1980    1990   2000 2010</a:t>
              </a:r>
              <a:r>
                <a:rPr lang="en-US" sz="320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9243" name="Text Box 52"/>
            <p:cNvSpPr txBox="1">
              <a:spLocks noChangeArrowheads="1"/>
            </p:cNvSpPr>
            <p:nvPr/>
          </p:nvSpPr>
          <p:spPr bwMode="auto">
            <a:xfrm>
              <a:off x="0" y="3260378"/>
              <a:ext cx="792162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 10</a:t>
              </a:r>
            </a:p>
          </p:txBody>
        </p:sp>
        <p:sp>
          <p:nvSpPr>
            <p:cNvPr id="9244" name="Text Box 54"/>
            <p:cNvSpPr txBox="1">
              <a:spLocks noChangeArrowheads="1"/>
            </p:cNvSpPr>
            <p:nvPr/>
          </p:nvSpPr>
          <p:spPr bwMode="auto">
            <a:xfrm>
              <a:off x="0" y="2541240"/>
              <a:ext cx="792162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 20</a:t>
              </a:r>
            </a:p>
          </p:txBody>
        </p:sp>
        <p:sp>
          <p:nvSpPr>
            <p:cNvPr id="9245" name="Text Box 55"/>
            <p:cNvSpPr txBox="1">
              <a:spLocks noChangeArrowheads="1"/>
            </p:cNvSpPr>
            <p:nvPr/>
          </p:nvSpPr>
          <p:spPr bwMode="auto">
            <a:xfrm>
              <a:off x="0" y="1891953"/>
              <a:ext cx="792162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 30</a:t>
              </a:r>
            </a:p>
          </p:txBody>
        </p:sp>
        <p:sp>
          <p:nvSpPr>
            <p:cNvPr id="9246" name="Text Box 56"/>
            <p:cNvSpPr txBox="1">
              <a:spLocks noChangeArrowheads="1"/>
            </p:cNvSpPr>
            <p:nvPr/>
          </p:nvSpPr>
          <p:spPr bwMode="auto">
            <a:xfrm>
              <a:off x="73025" y="1172815"/>
              <a:ext cx="792162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40</a:t>
              </a:r>
            </a:p>
          </p:txBody>
        </p:sp>
        <p:sp>
          <p:nvSpPr>
            <p:cNvPr id="9247" name="Text Box 57"/>
            <p:cNvSpPr txBox="1">
              <a:spLocks noChangeArrowheads="1"/>
            </p:cNvSpPr>
            <p:nvPr/>
          </p:nvSpPr>
          <p:spPr bwMode="auto">
            <a:xfrm>
              <a:off x="73025" y="525115"/>
              <a:ext cx="792162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50</a:t>
              </a:r>
            </a:p>
          </p:txBody>
        </p:sp>
        <p:sp>
          <p:nvSpPr>
            <p:cNvPr id="9248" name="Text Box 57"/>
            <p:cNvSpPr txBox="1">
              <a:spLocks noChangeArrowheads="1"/>
            </p:cNvSpPr>
            <p:nvPr/>
          </p:nvSpPr>
          <p:spPr bwMode="auto">
            <a:xfrm>
              <a:off x="71091" y="0"/>
              <a:ext cx="792162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60</a:t>
              </a:r>
            </a:p>
          </p:txBody>
        </p:sp>
      </p:grpSp>
      <p:sp>
        <p:nvSpPr>
          <p:cNvPr id="9249" name="Rectangle 41"/>
          <p:cNvSpPr>
            <a:spLocks noChangeArrowheads="1"/>
          </p:cNvSpPr>
          <p:nvPr/>
        </p:nvSpPr>
        <p:spPr bwMode="auto">
          <a:xfrm>
            <a:off x="2484438" y="1692741"/>
            <a:ext cx="503237" cy="3816350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7030A0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9250" name="Rectangle 42"/>
          <p:cNvSpPr>
            <a:spLocks noChangeArrowheads="1"/>
          </p:cNvSpPr>
          <p:nvPr/>
        </p:nvSpPr>
        <p:spPr bwMode="auto">
          <a:xfrm>
            <a:off x="3492500" y="1908641"/>
            <a:ext cx="503238" cy="3600450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7030A0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9252" name="Line 10"/>
          <p:cNvSpPr>
            <a:spLocks noChangeShapeType="1"/>
          </p:cNvSpPr>
          <p:nvPr/>
        </p:nvSpPr>
        <p:spPr bwMode="auto">
          <a:xfrm>
            <a:off x="1908175" y="15482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2146511" y="405084"/>
            <a:ext cx="68754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600" dirty="0"/>
              <a:t>某地区</a:t>
            </a:r>
            <a:r>
              <a:rPr lang="zh-CN" altLang="en-US" sz="3600" dirty="0">
                <a:solidFill>
                  <a:srgbClr val="FF0000"/>
                </a:solidFill>
              </a:rPr>
              <a:t>城镇</a:t>
            </a:r>
            <a:r>
              <a:rPr lang="zh-CN" altLang="en-US" sz="3600" dirty="0"/>
              <a:t>人口</a:t>
            </a:r>
            <a:r>
              <a:rPr lang="zh-CN" altLang="en-US" sz="3600" dirty="0" smtClean="0"/>
              <a:t>统计图</a:t>
            </a:r>
            <a:endParaRPr lang="zh-CN" altLang="en-US" sz="3600" dirty="0"/>
          </a:p>
        </p:txBody>
      </p:sp>
      <p:sp>
        <p:nvSpPr>
          <p:cNvPr id="8196" name="Line 10"/>
          <p:cNvSpPr>
            <a:spLocks noChangeShapeType="1"/>
          </p:cNvSpPr>
          <p:nvPr/>
        </p:nvSpPr>
        <p:spPr bwMode="auto">
          <a:xfrm>
            <a:off x="1909763" y="21451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Line 11"/>
          <p:cNvSpPr>
            <a:spLocks noChangeShapeType="1"/>
          </p:cNvSpPr>
          <p:nvPr/>
        </p:nvSpPr>
        <p:spPr bwMode="auto">
          <a:xfrm>
            <a:off x="1909763" y="416130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Line 12"/>
          <p:cNvSpPr>
            <a:spLocks noChangeShapeType="1"/>
          </p:cNvSpPr>
          <p:nvPr/>
        </p:nvSpPr>
        <p:spPr bwMode="auto">
          <a:xfrm>
            <a:off x="1909763" y="3442166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Line 13"/>
          <p:cNvSpPr>
            <a:spLocks noChangeShapeType="1"/>
          </p:cNvSpPr>
          <p:nvPr/>
        </p:nvSpPr>
        <p:spPr bwMode="auto">
          <a:xfrm>
            <a:off x="1909763" y="27928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Line 14"/>
          <p:cNvSpPr>
            <a:spLocks noChangeShapeType="1"/>
          </p:cNvSpPr>
          <p:nvPr/>
        </p:nvSpPr>
        <p:spPr bwMode="auto">
          <a:xfrm>
            <a:off x="1909763" y="488202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Line 23"/>
          <p:cNvSpPr>
            <a:spLocks noChangeShapeType="1"/>
          </p:cNvSpPr>
          <p:nvPr/>
        </p:nvSpPr>
        <p:spPr bwMode="auto">
          <a:xfrm>
            <a:off x="3925888" y="5458291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3" name="Group 29"/>
          <p:cNvGrpSpPr/>
          <p:nvPr/>
        </p:nvGrpSpPr>
        <p:grpSpPr bwMode="auto">
          <a:xfrm>
            <a:off x="2484438" y="5385266"/>
            <a:ext cx="3529012" cy="146050"/>
            <a:chOff x="0" y="0"/>
            <a:chExt cx="2223" cy="92"/>
          </a:xfrm>
        </p:grpSpPr>
        <p:sp>
          <p:nvSpPr>
            <p:cNvPr id="8204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7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8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12" name="Rectangle 30"/>
          <p:cNvSpPr>
            <a:spLocks noChangeArrowheads="1"/>
          </p:cNvSpPr>
          <p:nvPr/>
        </p:nvSpPr>
        <p:spPr bwMode="auto">
          <a:xfrm>
            <a:off x="2484438" y="4069229"/>
            <a:ext cx="504825" cy="1460500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8213" name="Rectangle 31"/>
          <p:cNvSpPr>
            <a:spLocks noChangeArrowheads="1"/>
          </p:cNvSpPr>
          <p:nvPr/>
        </p:nvSpPr>
        <p:spPr bwMode="auto">
          <a:xfrm>
            <a:off x="3492500" y="3637429"/>
            <a:ext cx="504825" cy="1892300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8214" name="Text Box 34"/>
          <p:cNvSpPr txBox="1">
            <a:spLocks noChangeArrowheads="1"/>
          </p:cNvSpPr>
          <p:nvPr/>
        </p:nvSpPr>
        <p:spPr bwMode="auto">
          <a:xfrm>
            <a:off x="762918" y="954879"/>
            <a:ext cx="2147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ea typeface="宋体" panose="02010600030101010101" pitchFamily="2" charset="-122"/>
              </a:rPr>
              <a:t>人数</a:t>
            </a:r>
            <a:r>
              <a:rPr lang="en-US" sz="3200" dirty="0">
                <a:ea typeface="宋体" panose="02010600030101010101" pitchFamily="2" charset="-122"/>
              </a:rPr>
              <a:t>/</a:t>
            </a:r>
            <a:r>
              <a:rPr lang="zh-CN" altLang="en-US" sz="3200" dirty="0">
                <a:ea typeface="宋体" panose="02010600030101010101" pitchFamily="2" charset="-122"/>
              </a:rPr>
              <a:t>万人</a:t>
            </a:r>
          </a:p>
        </p:txBody>
      </p:sp>
      <p:sp>
        <p:nvSpPr>
          <p:cNvPr id="8215" name="Text Box 51"/>
          <p:cNvSpPr txBox="1">
            <a:spLocks noChangeArrowheads="1"/>
          </p:cNvSpPr>
          <p:nvPr/>
        </p:nvSpPr>
        <p:spPr bwMode="auto">
          <a:xfrm>
            <a:off x="1476375" y="5385266"/>
            <a:ext cx="360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/>
              <a:t>0</a:t>
            </a:r>
          </a:p>
        </p:txBody>
      </p:sp>
      <p:sp>
        <p:nvSpPr>
          <p:cNvPr id="8216" name="Line 4"/>
          <p:cNvSpPr>
            <a:spLocks noChangeShapeType="1"/>
          </p:cNvSpPr>
          <p:nvPr/>
        </p:nvSpPr>
        <p:spPr bwMode="auto">
          <a:xfrm>
            <a:off x="1909763" y="5529729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7" name="Text Box 35"/>
          <p:cNvSpPr txBox="1">
            <a:spLocks noChangeArrowheads="1"/>
          </p:cNvSpPr>
          <p:nvPr/>
        </p:nvSpPr>
        <p:spPr bwMode="auto">
          <a:xfrm>
            <a:off x="7380288" y="5580529"/>
            <a:ext cx="14398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年份</a:t>
            </a:r>
          </a:p>
        </p:txBody>
      </p:sp>
      <p:grpSp>
        <p:nvGrpSpPr>
          <p:cNvPr id="8218" name="组合 41"/>
          <p:cNvGrpSpPr/>
          <p:nvPr/>
        </p:nvGrpSpPr>
        <p:grpSpPr bwMode="auto">
          <a:xfrm>
            <a:off x="1260475" y="1332379"/>
            <a:ext cx="5264150" cy="4727575"/>
            <a:chOff x="0" y="0"/>
            <a:chExt cx="5264149" cy="4869168"/>
          </a:xfrm>
        </p:grpSpPr>
        <p:sp>
          <p:nvSpPr>
            <p:cNvPr id="8219" name="Line 5"/>
            <p:cNvSpPr>
              <a:spLocks noChangeShapeType="1"/>
            </p:cNvSpPr>
            <p:nvPr/>
          </p:nvSpPr>
          <p:spPr bwMode="auto">
            <a:xfrm flipH="1" flipV="1">
              <a:off x="647229" y="74170"/>
              <a:ext cx="2058" cy="42625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Text Box 36"/>
            <p:cNvSpPr txBox="1">
              <a:spLocks noChangeArrowheads="1"/>
            </p:cNvSpPr>
            <p:nvPr/>
          </p:nvSpPr>
          <p:spPr bwMode="auto">
            <a:xfrm>
              <a:off x="865188" y="4267471"/>
              <a:ext cx="4398961" cy="60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1980    1990   2000  2010</a:t>
              </a:r>
              <a:r>
                <a:rPr lang="en-US" sz="3200" dirty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8221" name="Text Box 52"/>
            <p:cNvSpPr txBox="1">
              <a:spLocks noChangeArrowheads="1"/>
            </p:cNvSpPr>
            <p:nvPr/>
          </p:nvSpPr>
          <p:spPr bwMode="auto">
            <a:xfrm>
              <a:off x="0" y="3401648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 10</a:t>
              </a:r>
            </a:p>
          </p:txBody>
        </p:sp>
        <p:sp>
          <p:nvSpPr>
            <p:cNvPr id="8222" name="Text Box 54"/>
            <p:cNvSpPr txBox="1">
              <a:spLocks noChangeArrowheads="1"/>
            </p:cNvSpPr>
            <p:nvPr/>
          </p:nvSpPr>
          <p:spPr bwMode="auto">
            <a:xfrm>
              <a:off x="0" y="2682510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 20</a:t>
              </a:r>
            </a:p>
          </p:txBody>
        </p:sp>
        <p:sp>
          <p:nvSpPr>
            <p:cNvPr id="8223" name="Text Box 55"/>
            <p:cNvSpPr txBox="1">
              <a:spLocks noChangeArrowheads="1"/>
            </p:cNvSpPr>
            <p:nvPr/>
          </p:nvSpPr>
          <p:spPr bwMode="auto">
            <a:xfrm>
              <a:off x="0" y="2033223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/>
                <a:t> 30</a:t>
              </a:r>
            </a:p>
          </p:txBody>
        </p:sp>
        <p:sp>
          <p:nvSpPr>
            <p:cNvPr id="8224" name="Text Box 56"/>
            <p:cNvSpPr txBox="1">
              <a:spLocks noChangeArrowheads="1"/>
            </p:cNvSpPr>
            <p:nvPr/>
          </p:nvSpPr>
          <p:spPr bwMode="auto">
            <a:xfrm>
              <a:off x="73025" y="1314085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40</a:t>
              </a:r>
            </a:p>
          </p:txBody>
        </p:sp>
        <p:sp>
          <p:nvSpPr>
            <p:cNvPr id="8225" name="Text Box 57"/>
            <p:cNvSpPr txBox="1">
              <a:spLocks noChangeArrowheads="1"/>
            </p:cNvSpPr>
            <p:nvPr/>
          </p:nvSpPr>
          <p:spPr bwMode="auto">
            <a:xfrm>
              <a:off x="73025" y="666385"/>
              <a:ext cx="792162" cy="53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50</a:t>
              </a:r>
            </a:p>
          </p:txBody>
        </p:sp>
        <p:sp>
          <p:nvSpPr>
            <p:cNvPr id="8226" name="Text Box 57"/>
            <p:cNvSpPr txBox="1">
              <a:spLocks noChangeArrowheads="1"/>
            </p:cNvSpPr>
            <p:nvPr/>
          </p:nvSpPr>
          <p:spPr bwMode="auto">
            <a:xfrm>
              <a:off x="71091" y="0"/>
              <a:ext cx="792162" cy="538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dirty="0"/>
                <a:t>60</a:t>
              </a:r>
            </a:p>
          </p:txBody>
        </p:sp>
      </p:grpSp>
      <p:sp>
        <p:nvSpPr>
          <p:cNvPr id="8227" name="Line 10"/>
          <p:cNvSpPr>
            <a:spLocks noChangeShapeType="1"/>
          </p:cNvSpPr>
          <p:nvPr/>
        </p:nvSpPr>
        <p:spPr bwMode="auto">
          <a:xfrm>
            <a:off x="1908175" y="1548279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Rectangle 32"/>
          <p:cNvSpPr>
            <a:spLocks noChangeArrowheads="1"/>
          </p:cNvSpPr>
          <p:nvPr/>
        </p:nvSpPr>
        <p:spPr bwMode="auto">
          <a:xfrm>
            <a:off x="4500563" y="3061166"/>
            <a:ext cx="504825" cy="2468563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5510213" y="2484904"/>
            <a:ext cx="503237" cy="3044825"/>
          </a:xfrm>
          <a:prstGeom prst="rect">
            <a:avLst/>
          </a:prstGeom>
          <a:solidFill>
            <a:srgbClr val="FFFF00"/>
          </a:solidFill>
          <a:ln w="9525">
            <a:solidFill>
              <a:srgbClr val="00B0F0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36" name="Text Box 83"/>
          <p:cNvSpPr txBox="1">
            <a:spLocks noChangeArrowheads="1"/>
          </p:cNvSpPr>
          <p:nvPr/>
        </p:nvSpPr>
        <p:spPr bwMode="auto">
          <a:xfrm>
            <a:off x="2411413" y="3492966"/>
            <a:ext cx="639762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21</a:t>
            </a:r>
          </a:p>
        </p:txBody>
      </p:sp>
      <p:sp>
        <p:nvSpPr>
          <p:cNvPr id="37" name="Text Box 84"/>
          <p:cNvSpPr txBox="1">
            <a:spLocks noChangeArrowheads="1"/>
          </p:cNvSpPr>
          <p:nvPr/>
        </p:nvSpPr>
        <p:spPr bwMode="auto">
          <a:xfrm>
            <a:off x="3421063" y="3132604"/>
            <a:ext cx="639762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27</a:t>
            </a:r>
          </a:p>
        </p:txBody>
      </p:sp>
      <p:sp>
        <p:nvSpPr>
          <p:cNvPr id="38" name="Text Box 87"/>
          <p:cNvSpPr txBox="1">
            <a:spLocks noChangeArrowheads="1"/>
          </p:cNvSpPr>
          <p:nvPr/>
        </p:nvSpPr>
        <p:spPr bwMode="auto">
          <a:xfrm>
            <a:off x="4429125" y="2405529"/>
            <a:ext cx="635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35</a:t>
            </a:r>
          </a:p>
        </p:txBody>
      </p:sp>
      <p:sp>
        <p:nvSpPr>
          <p:cNvPr id="39" name="Text Box 88"/>
          <p:cNvSpPr txBox="1">
            <a:spLocks noChangeArrowheads="1"/>
          </p:cNvSpPr>
          <p:nvPr/>
        </p:nvSpPr>
        <p:spPr bwMode="auto">
          <a:xfrm>
            <a:off x="5437188" y="1980079"/>
            <a:ext cx="635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46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utoUpdateAnimBg="0"/>
      <p:bldP spid="34" grpId="1" bldLvl="0" animBg="1" autoUpdateAnimBg="0"/>
      <p:bldP spid="35" grpId="0" bldLvl="0" autoUpdateAnimBg="0"/>
      <p:bldP spid="35" grpId="1" bldLvl="0" animBg="1" autoUpdateAnimBg="0"/>
      <p:bldP spid="36" grpId="0" bldLvl="0" autoUpdateAnimBg="0"/>
      <p:bldP spid="37" grpId="0" bldLvl="0" autoUpdateAnimBg="0"/>
      <p:bldP spid="38" grpId="0" bldLvl="0" autoUpdateAnimBg="0"/>
      <p:bldP spid="39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2051050" y="406405"/>
            <a:ext cx="51132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600" dirty="0"/>
              <a:t>某地区</a:t>
            </a:r>
            <a:r>
              <a:rPr lang="zh-CN" altLang="en-US" sz="3600" dirty="0" smtClean="0">
                <a:solidFill>
                  <a:srgbClr val="FF0000"/>
                </a:solidFill>
              </a:rPr>
              <a:t>乡村</a:t>
            </a:r>
            <a:r>
              <a:rPr lang="zh-CN" altLang="en-US" sz="3600" dirty="0" smtClean="0"/>
              <a:t>人口统计图                                                         </a:t>
            </a:r>
            <a:endParaRPr lang="zh-CN" altLang="en-US" sz="3600" dirty="0"/>
          </a:p>
        </p:txBody>
      </p:sp>
      <p:sp>
        <p:nvSpPr>
          <p:cNvPr id="9220" name="Line 10"/>
          <p:cNvSpPr>
            <a:spLocks noChangeShapeType="1"/>
          </p:cNvSpPr>
          <p:nvPr/>
        </p:nvSpPr>
        <p:spPr bwMode="auto">
          <a:xfrm>
            <a:off x="1909763" y="2217187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1" name="Line 11"/>
          <p:cNvSpPr>
            <a:spLocks noChangeShapeType="1"/>
          </p:cNvSpPr>
          <p:nvPr/>
        </p:nvSpPr>
        <p:spPr bwMode="auto">
          <a:xfrm>
            <a:off x="1909763" y="4233312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2" name="Line 12"/>
          <p:cNvSpPr>
            <a:spLocks noChangeShapeType="1"/>
          </p:cNvSpPr>
          <p:nvPr/>
        </p:nvSpPr>
        <p:spPr bwMode="auto">
          <a:xfrm>
            <a:off x="1909763" y="3514174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3" name="Line 13"/>
          <p:cNvSpPr>
            <a:spLocks noChangeShapeType="1"/>
          </p:cNvSpPr>
          <p:nvPr/>
        </p:nvSpPr>
        <p:spPr bwMode="auto">
          <a:xfrm>
            <a:off x="1909763" y="2864887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4" name="Line 14"/>
          <p:cNvSpPr>
            <a:spLocks noChangeShapeType="1"/>
          </p:cNvSpPr>
          <p:nvPr/>
        </p:nvSpPr>
        <p:spPr bwMode="auto">
          <a:xfrm>
            <a:off x="1909763" y="4954037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5" name="Text Box 18"/>
          <p:cNvSpPr txBox="1">
            <a:spLocks noChangeArrowheads="1"/>
          </p:cNvSpPr>
          <p:nvPr/>
        </p:nvSpPr>
        <p:spPr bwMode="auto">
          <a:xfrm>
            <a:off x="1343025" y="1845712"/>
            <a:ext cx="18473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en-US" sz="320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eaLnBrk="1" hangingPunct="1"/>
            <a:endParaRPr lang="en-US" sz="320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eaLnBrk="1" hangingPunct="1"/>
            <a:endParaRPr lang="en-US" sz="320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9226" name="Line 23"/>
          <p:cNvSpPr>
            <a:spLocks noChangeShapeType="1"/>
          </p:cNvSpPr>
          <p:nvPr/>
        </p:nvSpPr>
        <p:spPr bwMode="auto">
          <a:xfrm>
            <a:off x="3925888" y="5530299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227" name="Group 29"/>
          <p:cNvGrpSpPr/>
          <p:nvPr/>
        </p:nvGrpSpPr>
        <p:grpSpPr bwMode="auto">
          <a:xfrm>
            <a:off x="2484438" y="5457274"/>
            <a:ext cx="3529012" cy="146050"/>
            <a:chOff x="0" y="0"/>
            <a:chExt cx="2223" cy="92"/>
          </a:xfrm>
        </p:grpSpPr>
        <p:sp>
          <p:nvSpPr>
            <p:cNvPr id="9228" name="Line 20"/>
            <p:cNvSpPr>
              <a:spLocks noChangeShapeType="1"/>
            </p:cNvSpPr>
            <p:nvPr/>
          </p:nvSpPr>
          <p:spPr bwMode="auto">
            <a:xfrm>
              <a:off x="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29" name="Line 21"/>
            <p:cNvSpPr>
              <a:spLocks noChangeShapeType="1"/>
            </p:cNvSpPr>
            <p:nvPr/>
          </p:nvSpPr>
          <p:spPr bwMode="auto">
            <a:xfrm>
              <a:off x="318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0" name="Line 22"/>
            <p:cNvSpPr>
              <a:spLocks noChangeShapeType="1"/>
            </p:cNvSpPr>
            <p:nvPr/>
          </p:nvSpPr>
          <p:spPr bwMode="auto">
            <a:xfrm>
              <a:off x="635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1" name="Line 24"/>
            <p:cNvSpPr>
              <a:spLocks noChangeShapeType="1"/>
            </p:cNvSpPr>
            <p:nvPr/>
          </p:nvSpPr>
          <p:spPr bwMode="auto">
            <a:xfrm>
              <a:off x="1270" y="46"/>
              <a:ext cx="0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2" name="Line 25"/>
            <p:cNvSpPr>
              <a:spLocks noChangeShapeType="1"/>
            </p:cNvSpPr>
            <p:nvPr/>
          </p:nvSpPr>
          <p:spPr bwMode="auto">
            <a:xfrm>
              <a:off x="95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3" name="Line 26"/>
            <p:cNvSpPr>
              <a:spLocks noChangeShapeType="1"/>
            </p:cNvSpPr>
            <p:nvPr/>
          </p:nvSpPr>
          <p:spPr bwMode="auto">
            <a:xfrm>
              <a:off x="1588" y="46"/>
              <a:ext cx="0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4" name="Line 27"/>
            <p:cNvSpPr>
              <a:spLocks noChangeShapeType="1"/>
            </p:cNvSpPr>
            <p:nvPr/>
          </p:nvSpPr>
          <p:spPr bwMode="auto">
            <a:xfrm>
              <a:off x="1906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5" name="Line 28"/>
            <p:cNvSpPr>
              <a:spLocks noChangeShapeType="1"/>
            </p:cNvSpPr>
            <p:nvPr/>
          </p:nvSpPr>
          <p:spPr bwMode="auto">
            <a:xfrm>
              <a:off x="2223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236" name="Text Box 34"/>
          <p:cNvSpPr txBox="1">
            <a:spLocks noChangeArrowheads="1"/>
          </p:cNvSpPr>
          <p:nvPr/>
        </p:nvSpPr>
        <p:spPr bwMode="auto">
          <a:xfrm>
            <a:off x="818877" y="864001"/>
            <a:ext cx="22322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ea typeface="宋体" panose="02010600030101010101" pitchFamily="2" charset="-122"/>
              </a:rPr>
              <a:t>人数</a:t>
            </a:r>
            <a:r>
              <a:rPr lang="en-US" sz="3200" dirty="0">
                <a:ea typeface="宋体" panose="02010600030101010101" pitchFamily="2" charset="-122"/>
              </a:rPr>
              <a:t>/</a:t>
            </a:r>
            <a:r>
              <a:rPr lang="zh-CN" altLang="en-US" sz="3200" dirty="0">
                <a:ea typeface="宋体" panose="02010600030101010101" pitchFamily="2" charset="-122"/>
              </a:rPr>
              <a:t>万人</a:t>
            </a:r>
          </a:p>
        </p:txBody>
      </p:sp>
      <p:sp>
        <p:nvSpPr>
          <p:cNvPr id="9237" name="Text Box 51"/>
          <p:cNvSpPr txBox="1">
            <a:spLocks noChangeArrowheads="1"/>
          </p:cNvSpPr>
          <p:nvPr/>
        </p:nvSpPr>
        <p:spPr bwMode="auto">
          <a:xfrm>
            <a:off x="1476375" y="5457274"/>
            <a:ext cx="360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/>
              <a:t>0</a:t>
            </a:r>
          </a:p>
        </p:txBody>
      </p:sp>
      <p:sp>
        <p:nvSpPr>
          <p:cNvPr id="9238" name="Line 4"/>
          <p:cNvSpPr>
            <a:spLocks noChangeShapeType="1"/>
          </p:cNvSpPr>
          <p:nvPr/>
        </p:nvSpPr>
        <p:spPr bwMode="auto">
          <a:xfrm>
            <a:off x="1908175" y="5581099"/>
            <a:ext cx="5616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39" name="Text Box 35"/>
          <p:cNvSpPr txBox="1">
            <a:spLocks noChangeArrowheads="1"/>
          </p:cNvSpPr>
          <p:nvPr/>
        </p:nvSpPr>
        <p:spPr bwMode="auto">
          <a:xfrm>
            <a:off x="7380288" y="5652537"/>
            <a:ext cx="14398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年份</a:t>
            </a:r>
          </a:p>
        </p:txBody>
      </p:sp>
      <p:grpSp>
        <p:nvGrpSpPr>
          <p:cNvPr id="9240" name="组合 41"/>
          <p:cNvGrpSpPr/>
          <p:nvPr/>
        </p:nvGrpSpPr>
        <p:grpSpPr bwMode="auto">
          <a:xfrm>
            <a:off x="1260475" y="1404387"/>
            <a:ext cx="5164138" cy="4710112"/>
            <a:chOff x="0" y="0"/>
            <a:chExt cx="5164763" cy="4710340"/>
          </a:xfrm>
        </p:grpSpPr>
        <p:sp>
          <p:nvSpPr>
            <p:cNvPr id="9241" name="Line 5"/>
            <p:cNvSpPr>
              <a:spLocks noChangeShapeType="1"/>
            </p:cNvSpPr>
            <p:nvPr/>
          </p:nvSpPr>
          <p:spPr bwMode="auto">
            <a:xfrm flipH="1" flipV="1">
              <a:off x="647229" y="72007"/>
              <a:ext cx="2058" cy="41234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42" name="Text Box 36"/>
            <p:cNvSpPr txBox="1">
              <a:spLocks noChangeArrowheads="1"/>
            </p:cNvSpPr>
            <p:nvPr/>
          </p:nvSpPr>
          <p:spPr bwMode="auto">
            <a:xfrm>
              <a:off x="865293" y="4126112"/>
              <a:ext cx="4299470" cy="584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1980    1990   2000 2010</a:t>
              </a:r>
              <a:r>
                <a:rPr lang="en-US" sz="320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9243" name="Text Box 52"/>
            <p:cNvSpPr txBox="1">
              <a:spLocks noChangeArrowheads="1"/>
            </p:cNvSpPr>
            <p:nvPr/>
          </p:nvSpPr>
          <p:spPr bwMode="auto">
            <a:xfrm>
              <a:off x="0" y="3260378"/>
              <a:ext cx="792162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 10</a:t>
              </a:r>
            </a:p>
          </p:txBody>
        </p:sp>
        <p:sp>
          <p:nvSpPr>
            <p:cNvPr id="9244" name="Text Box 54"/>
            <p:cNvSpPr txBox="1">
              <a:spLocks noChangeArrowheads="1"/>
            </p:cNvSpPr>
            <p:nvPr/>
          </p:nvSpPr>
          <p:spPr bwMode="auto">
            <a:xfrm>
              <a:off x="0" y="2541240"/>
              <a:ext cx="792162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 20</a:t>
              </a:r>
            </a:p>
          </p:txBody>
        </p:sp>
        <p:sp>
          <p:nvSpPr>
            <p:cNvPr id="9245" name="Text Box 55"/>
            <p:cNvSpPr txBox="1">
              <a:spLocks noChangeArrowheads="1"/>
            </p:cNvSpPr>
            <p:nvPr/>
          </p:nvSpPr>
          <p:spPr bwMode="auto">
            <a:xfrm>
              <a:off x="0" y="1891953"/>
              <a:ext cx="792162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 30</a:t>
              </a:r>
            </a:p>
          </p:txBody>
        </p:sp>
        <p:sp>
          <p:nvSpPr>
            <p:cNvPr id="9246" name="Text Box 56"/>
            <p:cNvSpPr txBox="1">
              <a:spLocks noChangeArrowheads="1"/>
            </p:cNvSpPr>
            <p:nvPr/>
          </p:nvSpPr>
          <p:spPr bwMode="auto">
            <a:xfrm>
              <a:off x="73025" y="1172815"/>
              <a:ext cx="792162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40</a:t>
              </a:r>
            </a:p>
          </p:txBody>
        </p:sp>
        <p:sp>
          <p:nvSpPr>
            <p:cNvPr id="9247" name="Text Box 57"/>
            <p:cNvSpPr txBox="1">
              <a:spLocks noChangeArrowheads="1"/>
            </p:cNvSpPr>
            <p:nvPr/>
          </p:nvSpPr>
          <p:spPr bwMode="auto">
            <a:xfrm>
              <a:off x="73025" y="525115"/>
              <a:ext cx="792162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50</a:t>
              </a:r>
            </a:p>
          </p:txBody>
        </p:sp>
        <p:sp>
          <p:nvSpPr>
            <p:cNvPr id="9248" name="Text Box 57"/>
            <p:cNvSpPr txBox="1">
              <a:spLocks noChangeArrowheads="1"/>
            </p:cNvSpPr>
            <p:nvPr/>
          </p:nvSpPr>
          <p:spPr bwMode="auto">
            <a:xfrm>
              <a:off x="71091" y="0"/>
              <a:ext cx="792162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/>
                <a:t>60</a:t>
              </a:r>
            </a:p>
          </p:txBody>
        </p:sp>
      </p:grpSp>
      <p:sp>
        <p:nvSpPr>
          <p:cNvPr id="9249" name="Rectangle 41"/>
          <p:cNvSpPr>
            <a:spLocks noChangeArrowheads="1"/>
          </p:cNvSpPr>
          <p:nvPr/>
        </p:nvSpPr>
        <p:spPr bwMode="auto">
          <a:xfrm>
            <a:off x="2484438" y="1764749"/>
            <a:ext cx="503237" cy="3816350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1800">
              <a:solidFill>
                <a:srgbClr val="7030A0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9250" name="Rectangle 42"/>
          <p:cNvSpPr>
            <a:spLocks noChangeArrowheads="1"/>
          </p:cNvSpPr>
          <p:nvPr/>
        </p:nvSpPr>
        <p:spPr bwMode="auto">
          <a:xfrm>
            <a:off x="3492500" y="1980649"/>
            <a:ext cx="503238" cy="3600450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7030A0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9252" name="Line 10"/>
          <p:cNvSpPr>
            <a:spLocks noChangeShapeType="1"/>
          </p:cNvSpPr>
          <p:nvPr/>
        </p:nvSpPr>
        <p:spPr bwMode="auto">
          <a:xfrm>
            <a:off x="1908175" y="1620287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Rectangle 43"/>
          <p:cNvSpPr>
            <a:spLocks noChangeArrowheads="1"/>
          </p:cNvSpPr>
          <p:nvPr/>
        </p:nvSpPr>
        <p:spPr bwMode="auto">
          <a:xfrm>
            <a:off x="4500563" y="2277715"/>
            <a:ext cx="504825" cy="3311525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Rectangle 44"/>
          <p:cNvSpPr>
            <a:spLocks noChangeArrowheads="1"/>
          </p:cNvSpPr>
          <p:nvPr/>
        </p:nvSpPr>
        <p:spPr bwMode="auto">
          <a:xfrm>
            <a:off x="5508625" y="2709515"/>
            <a:ext cx="503238" cy="2879725"/>
          </a:xfrm>
          <a:prstGeom prst="rect">
            <a:avLst/>
          </a:prstGeom>
          <a:solidFill>
            <a:srgbClr val="7030A0"/>
          </a:solidFill>
          <a:ln w="25400">
            <a:solidFill>
              <a:srgbClr val="BB6126"/>
            </a:solidFill>
            <a:beve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37" name="Text Box 45"/>
          <p:cNvSpPr txBox="1">
            <a:spLocks noChangeArrowheads="1"/>
          </p:cNvSpPr>
          <p:nvPr/>
        </p:nvSpPr>
        <p:spPr bwMode="auto">
          <a:xfrm>
            <a:off x="2339975" y="1197546"/>
            <a:ext cx="6397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58</a:t>
            </a:r>
          </a:p>
        </p:txBody>
      </p:sp>
      <p:sp>
        <p:nvSpPr>
          <p:cNvPr id="38" name="Text Box 46"/>
          <p:cNvSpPr txBox="1">
            <a:spLocks noChangeArrowheads="1"/>
          </p:cNvSpPr>
          <p:nvPr/>
        </p:nvSpPr>
        <p:spPr bwMode="auto">
          <a:xfrm>
            <a:off x="3419475" y="1413446"/>
            <a:ext cx="6397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54</a:t>
            </a:r>
          </a:p>
        </p:txBody>
      </p:sp>
      <p:sp>
        <p:nvSpPr>
          <p:cNvPr id="39" name="Text Box 47"/>
          <p:cNvSpPr txBox="1">
            <a:spLocks noChangeArrowheads="1"/>
          </p:cNvSpPr>
          <p:nvPr/>
        </p:nvSpPr>
        <p:spPr bwMode="auto">
          <a:xfrm>
            <a:off x="4427538" y="1629346"/>
            <a:ext cx="639762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49</a:t>
            </a:r>
          </a:p>
        </p:txBody>
      </p:sp>
      <p:sp>
        <p:nvSpPr>
          <p:cNvPr id="40" name="Text Box 48"/>
          <p:cNvSpPr txBox="1">
            <a:spLocks noChangeArrowheads="1"/>
          </p:cNvSpPr>
          <p:nvPr/>
        </p:nvSpPr>
        <p:spPr bwMode="auto">
          <a:xfrm>
            <a:off x="5435600" y="2061146"/>
            <a:ext cx="6397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 autoUpdateAnimBg="0"/>
      <p:bldP spid="36" grpId="0" bldLvl="0" animBg="1" autoUpdateAnimBg="0"/>
      <p:bldP spid="37" grpId="0" bldLvl="0" autoUpdateAnimBg="0"/>
      <p:bldP spid="38" grpId="0" bldLvl="0" autoUpdateAnimBg="0"/>
      <p:bldP spid="39" grpId="0" bldLvl="0" autoUpdateAnimBg="0"/>
      <p:bldP spid="40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97"/>
          <p:cNvSpPr>
            <a:spLocks noChangeArrowheads="1"/>
          </p:cNvSpPr>
          <p:nvPr/>
        </p:nvSpPr>
        <p:spPr bwMode="auto">
          <a:xfrm>
            <a:off x="1900238" y="2597150"/>
            <a:ext cx="1082675" cy="0"/>
          </a:xfrm>
          <a:prstGeom prst="rect">
            <a:avLst/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2292" name="Group 4"/>
          <p:cNvGraphicFramePr>
            <a:graphicFrameLocks noGrp="1"/>
          </p:cNvGraphicFramePr>
          <p:nvPr/>
        </p:nvGraphicFramePr>
        <p:xfrm>
          <a:off x="1692275" y="854021"/>
          <a:ext cx="5688013" cy="1926908"/>
        </p:xfrm>
        <a:graphic>
          <a:graphicData uri="http://schemas.openxmlformats.org/drawingml/2006/table">
            <a:tbl>
              <a:tblPr/>
              <a:tblGrid>
                <a:gridCol w="1082675"/>
                <a:gridCol w="1149350"/>
                <a:gridCol w="1152525"/>
                <a:gridCol w="1150938"/>
                <a:gridCol w="1152525"/>
              </a:tblGrid>
              <a:tr h="890588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1980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1990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2000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78234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城镇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4130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乡村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376555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41148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59563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777875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777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2318" name="__TH_G22小四22"/>
          <p:cNvGrpSpPr/>
          <p:nvPr/>
        </p:nvGrpSpPr>
        <p:grpSpPr bwMode="auto">
          <a:xfrm>
            <a:off x="1690688" y="836712"/>
            <a:ext cx="1081087" cy="885825"/>
            <a:chOff x="0" y="0"/>
            <a:chExt cx="1704" cy="1395"/>
          </a:xfrm>
        </p:grpSpPr>
        <p:sp>
          <p:nvSpPr>
            <p:cNvPr id="12319" name="__TH_L11"/>
            <p:cNvSpPr>
              <a:spLocks noChangeShapeType="1"/>
            </p:cNvSpPr>
            <p:nvPr/>
          </p:nvSpPr>
          <p:spPr bwMode="auto">
            <a:xfrm>
              <a:off x="852" y="0"/>
              <a:ext cx="852" cy="139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0" name="__TH_L12"/>
            <p:cNvSpPr>
              <a:spLocks noChangeShapeType="1"/>
            </p:cNvSpPr>
            <p:nvPr/>
          </p:nvSpPr>
          <p:spPr bwMode="auto">
            <a:xfrm>
              <a:off x="0" y="698"/>
              <a:ext cx="1704" cy="69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__TH_B1113"/>
            <p:cNvSpPr txBox="1">
              <a:spLocks noChangeArrowheads="1"/>
            </p:cNvSpPr>
            <p:nvPr/>
          </p:nvSpPr>
          <p:spPr bwMode="auto">
            <a:xfrm>
              <a:off x="1247" y="141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 sz="1800">
                  <a:solidFill>
                    <a:srgbClr val="FFFFFF"/>
                  </a:solidFill>
                  <a:latin typeface="Times New Roman" panose="02020603050405020304" pitchFamily="18" charset="0"/>
                </a:rPr>
                <a:t>年</a:t>
              </a:r>
              <a:endParaRPr lang="zh-CN" altLang="en-US" sz="1800"/>
            </a:p>
          </p:txBody>
        </p:sp>
        <p:sp>
          <p:nvSpPr>
            <p:cNvPr id="12322" name="__TH_B1214"/>
            <p:cNvSpPr txBox="1">
              <a:spLocks noChangeArrowheads="1"/>
            </p:cNvSpPr>
            <p:nvPr/>
          </p:nvSpPr>
          <p:spPr bwMode="auto">
            <a:xfrm>
              <a:off x="1352" y="484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 sz="1800">
                  <a:solidFill>
                    <a:srgbClr val="FFFFFF"/>
                  </a:solidFill>
                  <a:latin typeface="Times New Roman" panose="02020603050405020304" pitchFamily="18" charset="0"/>
                </a:rPr>
                <a:t>份</a:t>
              </a:r>
              <a:endParaRPr lang="zh-CN" altLang="en-US" sz="1800"/>
            </a:p>
          </p:txBody>
        </p:sp>
        <p:sp>
          <p:nvSpPr>
            <p:cNvPr id="12323" name="__TH_B2115"/>
            <p:cNvSpPr txBox="1">
              <a:spLocks noChangeArrowheads="1"/>
            </p:cNvSpPr>
            <p:nvPr/>
          </p:nvSpPr>
          <p:spPr bwMode="auto">
            <a:xfrm>
              <a:off x="146" y="68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 sz="1800">
                  <a:solidFill>
                    <a:srgbClr val="FFFFFF"/>
                  </a:solidFill>
                  <a:latin typeface="Times New Roman" panose="02020603050405020304" pitchFamily="18" charset="0"/>
                </a:rPr>
                <a:t>人</a:t>
              </a:r>
              <a:endParaRPr lang="zh-CN" altLang="en-US" sz="1800"/>
            </a:p>
          </p:txBody>
        </p:sp>
        <p:sp>
          <p:nvSpPr>
            <p:cNvPr id="12324" name="__TH_B2216"/>
            <p:cNvSpPr txBox="1">
              <a:spLocks noChangeArrowheads="1"/>
            </p:cNvSpPr>
            <p:nvPr/>
          </p:nvSpPr>
          <p:spPr bwMode="auto">
            <a:xfrm>
              <a:off x="386" y="264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 sz="1800">
                  <a:solidFill>
                    <a:srgbClr val="FFFFFF"/>
                  </a:solidFill>
                  <a:latin typeface="Times New Roman" panose="02020603050405020304" pitchFamily="18" charset="0"/>
                </a:rPr>
                <a:t>数</a:t>
              </a:r>
              <a:endParaRPr lang="zh-CN" altLang="en-US" sz="1800"/>
            </a:p>
          </p:txBody>
        </p:sp>
        <p:sp>
          <p:nvSpPr>
            <p:cNvPr id="12325" name="__TH_B2317"/>
            <p:cNvSpPr txBox="1">
              <a:spLocks noChangeArrowheads="1"/>
            </p:cNvSpPr>
            <p:nvPr/>
          </p:nvSpPr>
          <p:spPr bwMode="auto">
            <a:xfrm>
              <a:off x="685" y="460"/>
              <a:ext cx="18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en-US" sz="1800">
                  <a:solidFill>
                    <a:srgbClr val="FFFFFF"/>
                  </a:solidFill>
                  <a:latin typeface="Times New Roman" panose="02020603050405020304" pitchFamily="18" charset="0"/>
                </a:rPr>
                <a:t>/</a:t>
              </a:r>
              <a:endParaRPr lang="en-US" sz="1800"/>
            </a:p>
          </p:txBody>
        </p:sp>
        <p:sp>
          <p:nvSpPr>
            <p:cNvPr id="12326" name="__TH_B2418"/>
            <p:cNvSpPr txBox="1">
              <a:spLocks noChangeArrowheads="1"/>
            </p:cNvSpPr>
            <p:nvPr/>
          </p:nvSpPr>
          <p:spPr bwMode="auto">
            <a:xfrm>
              <a:off x="865" y="656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 sz="1800">
                  <a:solidFill>
                    <a:srgbClr val="FFFFFF"/>
                  </a:solidFill>
                  <a:latin typeface="Times New Roman" panose="02020603050405020304" pitchFamily="18" charset="0"/>
                </a:rPr>
                <a:t>万</a:t>
              </a:r>
              <a:endParaRPr lang="zh-CN" altLang="en-US" sz="1800"/>
            </a:p>
          </p:txBody>
        </p:sp>
        <p:sp>
          <p:nvSpPr>
            <p:cNvPr id="12327" name="__TH_B2519"/>
            <p:cNvSpPr txBox="1">
              <a:spLocks noChangeArrowheads="1"/>
            </p:cNvSpPr>
            <p:nvPr/>
          </p:nvSpPr>
          <p:spPr bwMode="auto">
            <a:xfrm>
              <a:off x="1136" y="852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 sz="1800">
                  <a:solidFill>
                    <a:srgbClr val="FFFFFF"/>
                  </a:solidFill>
                  <a:latin typeface="Times New Roman" panose="02020603050405020304" pitchFamily="18" charset="0"/>
                </a:rPr>
                <a:t>人</a:t>
              </a:r>
              <a:endParaRPr lang="zh-CN" altLang="en-US" sz="1800"/>
            </a:p>
          </p:txBody>
        </p:sp>
        <p:sp>
          <p:nvSpPr>
            <p:cNvPr id="12328" name="__TH_B3120"/>
            <p:cNvSpPr txBox="1">
              <a:spLocks noChangeArrowheads="1"/>
            </p:cNvSpPr>
            <p:nvPr/>
          </p:nvSpPr>
          <p:spPr bwMode="auto">
            <a:xfrm>
              <a:off x="249" y="972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 sz="1800">
                  <a:solidFill>
                    <a:srgbClr val="FFFFFF"/>
                  </a:solidFill>
                  <a:latin typeface="Times New Roman" panose="02020603050405020304" pitchFamily="18" charset="0"/>
                </a:rPr>
                <a:t>地</a:t>
              </a:r>
              <a:endParaRPr lang="zh-CN" altLang="en-US" sz="1800"/>
            </a:p>
          </p:txBody>
        </p:sp>
        <p:sp>
          <p:nvSpPr>
            <p:cNvPr id="12329" name="__TH_B3221"/>
            <p:cNvSpPr txBox="1">
              <a:spLocks noChangeArrowheads="1"/>
            </p:cNvSpPr>
            <p:nvPr/>
          </p:nvSpPr>
          <p:spPr bwMode="auto">
            <a:xfrm>
              <a:off x="817" y="1074"/>
              <a:ext cx="30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/>
              <a:r>
                <a:rPr lang="zh-CN" altLang="en-US" sz="1800">
                  <a:solidFill>
                    <a:srgbClr val="FFFFFF"/>
                  </a:solidFill>
                  <a:latin typeface="Times New Roman" panose="02020603050405020304" pitchFamily="18" charset="0"/>
                </a:rPr>
                <a:t>区</a:t>
              </a:r>
              <a:endParaRPr lang="zh-CN" altLang="en-US" sz="1800"/>
            </a:p>
          </p:txBody>
        </p:sp>
      </p:grpSp>
      <p:sp>
        <p:nvSpPr>
          <p:cNvPr id="12332" name="Text Box 304"/>
          <p:cNvSpPr txBox="1">
            <a:spLocks noChangeArrowheads="1"/>
          </p:cNvSpPr>
          <p:nvPr/>
        </p:nvSpPr>
        <p:spPr bwMode="auto">
          <a:xfrm>
            <a:off x="3059113" y="1700808"/>
            <a:ext cx="7921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>
                <a:solidFill>
                  <a:schemeClr val="accent2"/>
                </a:solidFill>
              </a:rPr>
              <a:t>21</a:t>
            </a:r>
          </a:p>
        </p:txBody>
      </p:sp>
      <p:sp>
        <p:nvSpPr>
          <p:cNvPr id="12333" name="Text Box 309"/>
          <p:cNvSpPr txBox="1">
            <a:spLocks noChangeArrowheads="1"/>
          </p:cNvSpPr>
          <p:nvPr/>
        </p:nvSpPr>
        <p:spPr bwMode="auto">
          <a:xfrm>
            <a:off x="3059113" y="2204864"/>
            <a:ext cx="863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>
                <a:solidFill>
                  <a:schemeClr val="accent2"/>
                </a:solidFill>
              </a:rPr>
              <a:t>58</a:t>
            </a:r>
          </a:p>
        </p:txBody>
      </p:sp>
      <p:sp>
        <p:nvSpPr>
          <p:cNvPr id="12334" name="Text Box 310"/>
          <p:cNvSpPr txBox="1">
            <a:spLocks noChangeArrowheads="1"/>
          </p:cNvSpPr>
          <p:nvPr/>
        </p:nvSpPr>
        <p:spPr bwMode="auto">
          <a:xfrm>
            <a:off x="4211638" y="2204864"/>
            <a:ext cx="6492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chemeClr val="accent2"/>
                </a:solidFill>
              </a:rPr>
              <a:t>54</a:t>
            </a:r>
          </a:p>
        </p:txBody>
      </p:sp>
      <p:sp>
        <p:nvSpPr>
          <p:cNvPr id="12335" name="Text Box 311"/>
          <p:cNvSpPr txBox="1">
            <a:spLocks noChangeArrowheads="1"/>
          </p:cNvSpPr>
          <p:nvPr/>
        </p:nvSpPr>
        <p:spPr bwMode="auto">
          <a:xfrm>
            <a:off x="5364163" y="2204864"/>
            <a:ext cx="7191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>
                <a:solidFill>
                  <a:schemeClr val="accent2"/>
                </a:solidFill>
              </a:rPr>
              <a:t>49</a:t>
            </a:r>
          </a:p>
        </p:txBody>
      </p:sp>
      <p:sp>
        <p:nvSpPr>
          <p:cNvPr id="12336" name="Text Box 312"/>
          <p:cNvSpPr txBox="1">
            <a:spLocks noChangeArrowheads="1"/>
          </p:cNvSpPr>
          <p:nvPr/>
        </p:nvSpPr>
        <p:spPr bwMode="auto">
          <a:xfrm>
            <a:off x="6516688" y="2204864"/>
            <a:ext cx="720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chemeClr val="accent2"/>
                </a:solidFill>
              </a:rPr>
              <a:t>43</a:t>
            </a:r>
          </a:p>
        </p:txBody>
      </p:sp>
      <p:sp>
        <p:nvSpPr>
          <p:cNvPr id="12337" name="Text Box 313"/>
          <p:cNvSpPr txBox="1">
            <a:spLocks noChangeArrowheads="1"/>
          </p:cNvSpPr>
          <p:nvPr/>
        </p:nvSpPr>
        <p:spPr bwMode="auto">
          <a:xfrm>
            <a:off x="6516688" y="1700808"/>
            <a:ext cx="7191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>
                <a:solidFill>
                  <a:schemeClr val="accent2"/>
                </a:solidFill>
              </a:rPr>
              <a:t>46</a:t>
            </a:r>
          </a:p>
        </p:txBody>
      </p:sp>
      <p:sp>
        <p:nvSpPr>
          <p:cNvPr id="12338" name="Text Box 314"/>
          <p:cNvSpPr txBox="1">
            <a:spLocks noChangeArrowheads="1"/>
          </p:cNvSpPr>
          <p:nvPr/>
        </p:nvSpPr>
        <p:spPr bwMode="auto">
          <a:xfrm>
            <a:off x="4211638" y="1700808"/>
            <a:ext cx="6477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>
                <a:solidFill>
                  <a:schemeClr val="accent2"/>
                </a:solidFill>
              </a:rPr>
              <a:t>27</a:t>
            </a:r>
          </a:p>
        </p:txBody>
      </p:sp>
      <p:sp>
        <p:nvSpPr>
          <p:cNvPr id="12339" name="Text Box 315"/>
          <p:cNvSpPr txBox="1">
            <a:spLocks noChangeArrowheads="1"/>
          </p:cNvSpPr>
          <p:nvPr/>
        </p:nvSpPr>
        <p:spPr bwMode="auto">
          <a:xfrm>
            <a:off x="5364163" y="1700808"/>
            <a:ext cx="7921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3200">
                <a:solidFill>
                  <a:schemeClr val="accent2"/>
                </a:solidFill>
              </a:rPr>
              <a:t>35</a:t>
            </a:r>
          </a:p>
        </p:txBody>
      </p:sp>
      <p:sp>
        <p:nvSpPr>
          <p:cNvPr id="12340" name="Text Box 316"/>
          <p:cNvSpPr txBox="1">
            <a:spLocks noChangeArrowheads="1"/>
          </p:cNvSpPr>
          <p:nvPr/>
        </p:nvSpPr>
        <p:spPr bwMode="auto">
          <a:xfrm>
            <a:off x="2908300" y="371476"/>
            <a:ext cx="4400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某地区</a:t>
            </a:r>
            <a:r>
              <a:rPr lang="zh-CN" altLang="en-US" dirty="0">
                <a:solidFill>
                  <a:srgbClr val="FF0000"/>
                </a:solidFill>
              </a:rPr>
              <a:t>城乡</a:t>
            </a:r>
            <a:r>
              <a:rPr lang="zh-CN" altLang="en-US" dirty="0"/>
              <a:t>人口统计表</a:t>
            </a:r>
            <a:endParaRPr lang="zh-CN" altLang="en-US" sz="1800" dirty="0"/>
          </a:p>
        </p:txBody>
      </p:sp>
      <p:pic>
        <p:nvPicPr>
          <p:cNvPr id="12341" name="图表 3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3603" y="2773899"/>
            <a:ext cx="3827462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267374"/>
            <a:ext cx="4357718" cy="29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矩形 27"/>
          <p:cNvSpPr/>
          <p:nvPr/>
        </p:nvSpPr>
        <p:spPr>
          <a:xfrm>
            <a:off x="949243" y="2886014"/>
            <a:ext cx="2979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0" dirty="0" smtClean="0">
                <a:solidFill>
                  <a:schemeClr val="tx1"/>
                </a:solidFill>
              </a:rPr>
              <a:t>某地区城镇人口统计图</a:t>
            </a:r>
            <a:endParaRPr lang="zh-CN" altLang="en-US" sz="2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2837517" y="446157"/>
            <a:ext cx="51534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/>
              <a:t>某地区</a:t>
            </a:r>
            <a:r>
              <a:rPr lang="zh-CN" altLang="en-US" sz="3200" dirty="0">
                <a:solidFill>
                  <a:srgbClr val="FF3300"/>
                </a:solidFill>
              </a:rPr>
              <a:t>城乡</a:t>
            </a:r>
            <a:r>
              <a:rPr lang="zh-CN" altLang="en-US" sz="3200" dirty="0"/>
              <a:t>人口</a:t>
            </a:r>
            <a:r>
              <a:rPr lang="zh-CN" altLang="en-US" sz="3200" dirty="0" smtClean="0"/>
              <a:t>统计图</a:t>
            </a:r>
            <a:r>
              <a:rPr lang="zh-CN" altLang="en-US" sz="3200" dirty="0" smtClean="0">
                <a:solidFill>
                  <a:schemeClr val="tx2"/>
                </a:solidFill>
              </a:rPr>
              <a:t>                        </a:t>
            </a:r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14340" name="Line 3"/>
          <p:cNvSpPr>
            <a:spLocks noChangeShapeType="1"/>
          </p:cNvSpPr>
          <p:nvPr/>
        </p:nvSpPr>
        <p:spPr bwMode="auto">
          <a:xfrm>
            <a:off x="1332061" y="5852244"/>
            <a:ext cx="62642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AutoShape 5"/>
          <p:cNvSpPr>
            <a:spLocks noChangeArrowheads="1"/>
          </p:cNvSpPr>
          <p:nvPr/>
        </p:nvSpPr>
        <p:spPr bwMode="auto">
          <a:xfrm rot="5400000" flipH="1">
            <a:off x="7644400" y="5746252"/>
            <a:ext cx="154494" cy="251561"/>
          </a:xfrm>
          <a:prstGeom prst="triangle">
            <a:avLst>
              <a:gd name="adj" fmla="val 5588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 rot="10800000" vert="eaVert"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43" name="Line 6"/>
          <p:cNvSpPr>
            <a:spLocks noChangeShapeType="1"/>
          </p:cNvSpPr>
          <p:nvPr/>
        </p:nvSpPr>
        <p:spPr bwMode="auto">
          <a:xfrm>
            <a:off x="1763713" y="570778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14344" name="Line 7"/>
          <p:cNvSpPr>
            <a:spLocks noChangeShapeType="1"/>
          </p:cNvSpPr>
          <p:nvPr/>
        </p:nvSpPr>
        <p:spPr bwMode="auto">
          <a:xfrm>
            <a:off x="2195513" y="570778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5" name="Line 8"/>
          <p:cNvSpPr>
            <a:spLocks noChangeShapeType="1"/>
          </p:cNvSpPr>
          <p:nvPr/>
        </p:nvSpPr>
        <p:spPr bwMode="auto">
          <a:xfrm>
            <a:off x="3492500" y="570778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Line 9"/>
          <p:cNvSpPr>
            <a:spLocks noChangeShapeType="1"/>
          </p:cNvSpPr>
          <p:nvPr/>
        </p:nvSpPr>
        <p:spPr bwMode="auto">
          <a:xfrm>
            <a:off x="4787900" y="570778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Line 10"/>
          <p:cNvSpPr>
            <a:spLocks noChangeShapeType="1"/>
          </p:cNvSpPr>
          <p:nvPr/>
        </p:nvSpPr>
        <p:spPr bwMode="auto">
          <a:xfrm>
            <a:off x="5219700" y="570778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Text Box 11"/>
          <p:cNvSpPr txBox="1">
            <a:spLocks noChangeArrowheads="1"/>
          </p:cNvSpPr>
          <p:nvPr/>
        </p:nvSpPr>
        <p:spPr bwMode="auto">
          <a:xfrm>
            <a:off x="1763713" y="6068144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/>
              <a:t>1980</a:t>
            </a:r>
          </a:p>
        </p:txBody>
      </p:sp>
      <p:sp>
        <p:nvSpPr>
          <p:cNvPr id="14349" name="Text Box 12"/>
          <p:cNvSpPr txBox="1">
            <a:spLocks noChangeArrowheads="1"/>
          </p:cNvSpPr>
          <p:nvPr/>
        </p:nvSpPr>
        <p:spPr bwMode="auto">
          <a:xfrm>
            <a:off x="7127553" y="5905393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年份</a:t>
            </a:r>
          </a:p>
        </p:txBody>
      </p:sp>
      <p:sp>
        <p:nvSpPr>
          <p:cNvPr id="14350" name="Text Box 13"/>
          <p:cNvSpPr txBox="1">
            <a:spLocks noChangeArrowheads="1"/>
          </p:cNvSpPr>
          <p:nvPr/>
        </p:nvSpPr>
        <p:spPr bwMode="auto">
          <a:xfrm>
            <a:off x="807840" y="337422"/>
            <a:ext cx="17267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人数</a:t>
            </a:r>
            <a:r>
              <a:rPr lang="en-US" dirty="0"/>
              <a:t>/</a:t>
            </a:r>
            <a:r>
              <a:rPr lang="zh-CN" altLang="en-US" dirty="0"/>
              <a:t>万人</a:t>
            </a:r>
          </a:p>
        </p:txBody>
      </p:sp>
      <p:grpSp>
        <p:nvGrpSpPr>
          <p:cNvPr id="14356" name="Group 19"/>
          <p:cNvGrpSpPr/>
          <p:nvPr/>
        </p:nvGrpSpPr>
        <p:grpSpPr bwMode="auto">
          <a:xfrm rot="5400000">
            <a:off x="1980406" y="3494887"/>
            <a:ext cx="2447925" cy="3744912"/>
            <a:chOff x="0" y="0"/>
            <a:chExt cx="1271" cy="2132"/>
          </a:xfrm>
        </p:grpSpPr>
        <p:sp>
          <p:nvSpPr>
            <p:cNvPr id="14357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1271" cy="2132"/>
            </a:xfrm>
            <a:prstGeom prst="rtTriangle">
              <a:avLst/>
            </a:prstGeom>
            <a:solidFill>
              <a:srgbClr val="00CC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358" name="Oval 21"/>
            <p:cNvSpPr>
              <a:spLocks noChangeArrowheads="1"/>
            </p:cNvSpPr>
            <p:nvPr/>
          </p:nvSpPr>
          <p:spPr bwMode="auto">
            <a:xfrm rot="20439196">
              <a:off x="182" y="1044"/>
              <a:ext cx="454" cy="9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4359" name="Line 22"/>
          <p:cNvSpPr>
            <a:spLocks noChangeShapeType="1"/>
          </p:cNvSpPr>
          <p:nvPr/>
        </p:nvSpPr>
        <p:spPr bwMode="auto">
          <a:xfrm>
            <a:off x="1331913" y="4149080"/>
            <a:ext cx="15113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60" name="Group 23"/>
          <p:cNvGrpSpPr/>
          <p:nvPr/>
        </p:nvGrpSpPr>
        <p:grpSpPr bwMode="auto">
          <a:xfrm>
            <a:off x="1763713" y="2107331"/>
            <a:ext cx="2447925" cy="3744913"/>
            <a:chOff x="0" y="0"/>
            <a:chExt cx="1271" cy="2132"/>
          </a:xfrm>
        </p:grpSpPr>
        <p:sp>
          <p:nvSpPr>
            <p:cNvPr id="14361" name="AutoShape 24"/>
            <p:cNvSpPr>
              <a:spLocks noChangeArrowheads="1"/>
            </p:cNvSpPr>
            <p:nvPr/>
          </p:nvSpPr>
          <p:spPr bwMode="auto">
            <a:xfrm>
              <a:off x="0" y="0"/>
              <a:ext cx="1271" cy="2132"/>
            </a:xfrm>
            <a:prstGeom prst="rtTriangle">
              <a:avLst/>
            </a:prstGeom>
            <a:solidFill>
              <a:srgbClr val="00CC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362" name="Oval 25"/>
            <p:cNvSpPr>
              <a:spLocks noChangeArrowheads="1"/>
            </p:cNvSpPr>
            <p:nvPr/>
          </p:nvSpPr>
          <p:spPr bwMode="auto">
            <a:xfrm rot="20439196">
              <a:off x="182" y="1044"/>
              <a:ext cx="454" cy="9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4363" name="Line 26"/>
          <p:cNvSpPr>
            <a:spLocks noChangeShapeType="1"/>
          </p:cNvSpPr>
          <p:nvPr/>
        </p:nvSpPr>
        <p:spPr bwMode="auto">
          <a:xfrm>
            <a:off x="1763713" y="4182848"/>
            <a:ext cx="0" cy="166939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600"/>
          </a:p>
        </p:txBody>
      </p:sp>
      <p:grpSp>
        <p:nvGrpSpPr>
          <p:cNvPr id="14364" name="Group 27"/>
          <p:cNvGrpSpPr/>
          <p:nvPr/>
        </p:nvGrpSpPr>
        <p:grpSpPr bwMode="auto">
          <a:xfrm>
            <a:off x="2195513" y="2107331"/>
            <a:ext cx="2447925" cy="3744913"/>
            <a:chOff x="0" y="0"/>
            <a:chExt cx="1271" cy="2132"/>
          </a:xfrm>
        </p:grpSpPr>
        <p:sp>
          <p:nvSpPr>
            <p:cNvPr id="14365" name="AutoShape 28"/>
            <p:cNvSpPr>
              <a:spLocks noChangeArrowheads="1"/>
            </p:cNvSpPr>
            <p:nvPr/>
          </p:nvSpPr>
          <p:spPr bwMode="auto">
            <a:xfrm>
              <a:off x="0" y="0"/>
              <a:ext cx="1271" cy="2132"/>
            </a:xfrm>
            <a:prstGeom prst="rtTriangle">
              <a:avLst/>
            </a:prstGeom>
            <a:solidFill>
              <a:srgbClr val="00CC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366" name="Oval 29"/>
            <p:cNvSpPr>
              <a:spLocks noChangeArrowheads="1"/>
            </p:cNvSpPr>
            <p:nvPr/>
          </p:nvSpPr>
          <p:spPr bwMode="auto">
            <a:xfrm rot="20439196">
              <a:off x="182" y="1044"/>
              <a:ext cx="454" cy="9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4367" name="Line 30"/>
          <p:cNvSpPr>
            <a:spLocks noChangeShapeType="1"/>
          </p:cNvSpPr>
          <p:nvPr/>
        </p:nvSpPr>
        <p:spPr bwMode="auto">
          <a:xfrm>
            <a:off x="2195513" y="4196630"/>
            <a:ext cx="0" cy="165561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9" name="Text Box 32"/>
          <p:cNvSpPr txBox="1">
            <a:spLocks noChangeArrowheads="1"/>
          </p:cNvSpPr>
          <p:nvPr/>
        </p:nvSpPr>
        <p:spPr bwMode="auto">
          <a:xfrm>
            <a:off x="1699820" y="3668192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dirty="0" smtClean="0"/>
              <a:t>21</a:t>
            </a:r>
            <a:endParaRPr lang="en-US" sz="2400" dirty="0"/>
          </a:p>
        </p:txBody>
      </p:sp>
      <p:sp>
        <p:nvSpPr>
          <p:cNvPr id="14378" name="Rectangle 44"/>
          <p:cNvSpPr>
            <a:spLocks noChangeArrowheads="1"/>
          </p:cNvSpPr>
          <p:nvPr/>
        </p:nvSpPr>
        <p:spPr bwMode="auto">
          <a:xfrm>
            <a:off x="7164586" y="1269207"/>
            <a:ext cx="360362" cy="2159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14379" name="Rectangle 46"/>
          <p:cNvSpPr>
            <a:spLocks noChangeArrowheads="1"/>
          </p:cNvSpPr>
          <p:nvPr/>
        </p:nvSpPr>
        <p:spPr bwMode="auto">
          <a:xfrm>
            <a:off x="7164586" y="1701007"/>
            <a:ext cx="360362" cy="215900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14380" name="Text Box 47"/>
          <p:cNvSpPr txBox="1">
            <a:spLocks noChangeArrowheads="1"/>
          </p:cNvSpPr>
          <p:nvPr/>
        </p:nvSpPr>
        <p:spPr bwMode="auto">
          <a:xfrm>
            <a:off x="7812360" y="1118884"/>
            <a:ext cx="936625" cy="854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城镇</a:t>
            </a:r>
          </a:p>
          <a:p>
            <a:pPr eaLnBrk="1" hangingPunct="1"/>
            <a:r>
              <a:rPr lang="zh-CN" altLang="en-US" dirty="0"/>
              <a:t>乡村</a:t>
            </a:r>
          </a:p>
        </p:txBody>
      </p:sp>
      <p:sp>
        <p:nvSpPr>
          <p:cNvPr id="14381" name="AutoShape 48"/>
          <p:cNvSpPr/>
          <p:nvPr/>
        </p:nvSpPr>
        <p:spPr bwMode="auto">
          <a:xfrm rot="5400000">
            <a:off x="3347244" y="5564113"/>
            <a:ext cx="288925" cy="865187"/>
          </a:xfrm>
          <a:prstGeom prst="rightBrace">
            <a:avLst>
              <a:gd name="adj1" fmla="val 24954"/>
              <a:gd name="adj2" fmla="val 50000"/>
            </a:avLst>
          </a:prstGeom>
          <a:noFill/>
          <a:ln w="28575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82" name="AutoShape 49"/>
          <p:cNvSpPr/>
          <p:nvPr/>
        </p:nvSpPr>
        <p:spPr bwMode="auto">
          <a:xfrm rot="5400000">
            <a:off x="5939631" y="5564113"/>
            <a:ext cx="288925" cy="865188"/>
          </a:xfrm>
          <a:prstGeom prst="rightBrace">
            <a:avLst>
              <a:gd name="adj1" fmla="val 24954"/>
              <a:gd name="adj2" fmla="val 50000"/>
            </a:avLst>
          </a:prstGeom>
          <a:noFill/>
          <a:ln w="28575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83" name="AutoShape 50"/>
          <p:cNvSpPr/>
          <p:nvPr/>
        </p:nvSpPr>
        <p:spPr bwMode="auto">
          <a:xfrm rot="5400000">
            <a:off x="2051050" y="5564907"/>
            <a:ext cx="288925" cy="863600"/>
          </a:xfrm>
          <a:prstGeom prst="rightBrace">
            <a:avLst>
              <a:gd name="adj1" fmla="val 24908"/>
              <a:gd name="adj2" fmla="val 50000"/>
            </a:avLst>
          </a:prstGeom>
          <a:noFill/>
          <a:ln w="28575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84" name="AutoShape 51"/>
          <p:cNvSpPr/>
          <p:nvPr/>
        </p:nvSpPr>
        <p:spPr bwMode="auto">
          <a:xfrm rot="5400000">
            <a:off x="4643437" y="5564907"/>
            <a:ext cx="288925" cy="863600"/>
          </a:xfrm>
          <a:prstGeom prst="rightBrace">
            <a:avLst>
              <a:gd name="adj1" fmla="val 24908"/>
              <a:gd name="adj2" fmla="val 50000"/>
            </a:avLst>
          </a:prstGeom>
          <a:noFill/>
          <a:ln w="28575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85" name="Rectangle 52"/>
          <p:cNvSpPr>
            <a:spLocks noChangeArrowheads="1"/>
          </p:cNvSpPr>
          <p:nvPr/>
        </p:nvSpPr>
        <p:spPr bwMode="auto">
          <a:xfrm>
            <a:off x="3059113" y="6068144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/>
              <a:t>1990</a:t>
            </a:r>
          </a:p>
        </p:txBody>
      </p:sp>
      <p:sp>
        <p:nvSpPr>
          <p:cNvPr id="14387" name="Line 54"/>
          <p:cNvSpPr>
            <a:spLocks noChangeShapeType="1"/>
          </p:cNvSpPr>
          <p:nvPr/>
        </p:nvSpPr>
        <p:spPr bwMode="auto">
          <a:xfrm>
            <a:off x="5651500" y="570778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8" name="Line 55"/>
          <p:cNvSpPr>
            <a:spLocks noChangeShapeType="1"/>
          </p:cNvSpPr>
          <p:nvPr/>
        </p:nvSpPr>
        <p:spPr bwMode="auto">
          <a:xfrm>
            <a:off x="2627313" y="570778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9" name="Line 56"/>
          <p:cNvSpPr>
            <a:spLocks noChangeShapeType="1"/>
          </p:cNvSpPr>
          <p:nvPr/>
        </p:nvSpPr>
        <p:spPr bwMode="auto">
          <a:xfrm>
            <a:off x="3059113" y="570778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0" name="Line 57"/>
          <p:cNvSpPr>
            <a:spLocks noChangeShapeType="1"/>
          </p:cNvSpPr>
          <p:nvPr/>
        </p:nvSpPr>
        <p:spPr bwMode="auto">
          <a:xfrm>
            <a:off x="3924300" y="570778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1" name="Line 58"/>
          <p:cNvSpPr>
            <a:spLocks noChangeShapeType="1"/>
          </p:cNvSpPr>
          <p:nvPr/>
        </p:nvSpPr>
        <p:spPr bwMode="auto">
          <a:xfrm>
            <a:off x="4356100" y="570778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2" name="Line 60"/>
          <p:cNvSpPr>
            <a:spLocks noChangeShapeType="1"/>
          </p:cNvSpPr>
          <p:nvPr/>
        </p:nvSpPr>
        <p:spPr bwMode="auto">
          <a:xfrm>
            <a:off x="6516688" y="570778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3" name="Line 61"/>
          <p:cNvSpPr>
            <a:spLocks noChangeShapeType="1"/>
          </p:cNvSpPr>
          <p:nvPr/>
        </p:nvSpPr>
        <p:spPr bwMode="auto">
          <a:xfrm>
            <a:off x="6084888" y="5707781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4" name="Rectangle 62"/>
          <p:cNvSpPr>
            <a:spLocks noChangeArrowheads="1"/>
          </p:cNvSpPr>
          <p:nvPr/>
        </p:nvSpPr>
        <p:spPr bwMode="auto">
          <a:xfrm>
            <a:off x="4356100" y="6068144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/>
              <a:t>2000</a:t>
            </a:r>
          </a:p>
        </p:txBody>
      </p:sp>
      <p:sp>
        <p:nvSpPr>
          <p:cNvPr id="14395" name="Rectangle 63"/>
          <p:cNvSpPr>
            <a:spLocks noChangeArrowheads="1"/>
          </p:cNvSpPr>
          <p:nvPr/>
        </p:nvSpPr>
        <p:spPr bwMode="auto">
          <a:xfrm>
            <a:off x="5651500" y="6068144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/>
              <a:t>2010</a:t>
            </a:r>
          </a:p>
        </p:txBody>
      </p:sp>
      <p:sp>
        <p:nvSpPr>
          <p:cNvPr id="14396" name="Rectangle 65"/>
          <p:cNvSpPr>
            <a:spLocks noChangeArrowheads="1"/>
          </p:cNvSpPr>
          <p:nvPr/>
        </p:nvSpPr>
        <p:spPr bwMode="auto">
          <a:xfrm>
            <a:off x="2195736" y="1218663"/>
            <a:ext cx="431800" cy="4638428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14397" name="Rectangle 14"/>
          <p:cNvSpPr>
            <a:spLocks noChangeArrowheads="1"/>
          </p:cNvSpPr>
          <p:nvPr/>
        </p:nvSpPr>
        <p:spPr bwMode="auto">
          <a:xfrm>
            <a:off x="1762920" y="4125194"/>
            <a:ext cx="431800" cy="171702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14368" name="Line 31"/>
          <p:cNvSpPr>
            <a:spLocks noChangeShapeType="1"/>
          </p:cNvSpPr>
          <p:nvPr/>
        </p:nvSpPr>
        <p:spPr bwMode="auto">
          <a:xfrm>
            <a:off x="1763713" y="4149080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Line 5"/>
          <p:cNvSpPr>
            <a:spLocks noChangeShapeType="1"/>
          </p:cNvSpPr>
          <p:nvPr/>
        </p:nvSpPr>
        <p:spPr bwMode="auto">
          <a:xfrm flipH="1" flipV="1">
            <a:off x="1280915" y="766142"/>
            <a:ext cx="22225" cy="51022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Line 6"/>
          <p:cNvSpPr>
            <a:spLocks noChangeShapeType="1"/>
          </p:cNvSpPr>
          <p:nvPr/>
        </p:nvSpPr>
        <p:spPr bwMode="auto">
          <a:xfrm>
            <a:off x="1303140" y="1704354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Line 7"/>
          <p:cNvSpPr>
            <a:spLocks noChangeShapeType="1"/>
          </p:cNvSpPr>
          <p:nvPr/>
        </p:nvSpPr>
        <p:spPr bwMode="auto">
          <a:xfrm>
            <a:off x="1303140" y="4187204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8"/>
          <p:cNvSpPr>
            <a:spLocks noChangeShapeType="1"/>
          </p:cNvSpPr>
          <p:nvPr/>
        </p:nvSpPr>
        <p:spPr bwMode="auto">
          <a:xfrm>
            <a:off x="1303140" y="3301379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>
            <a:off x="1303140" y="2502867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Line 10"/>
          <p:cNvSpPr>
            <a:spLocks noChangeShapeType="1"/>
          </p:cNvSpPr>
          <p:nvPr/>
        </p:nvSpPr>
        <p:spPr bwMode="auto">
          <a:xfrm>
            <a:off x="1303140" y="5073029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Text Box 19"/>
          <p:cNvSpPr txBox="1">
            <a:spLocks noChangeArrowheads="1"/>
          </p:cNvSpPr>
          <p:nvPr/>
        </p:nvSpPr>
        <p:spPr bwMode="auto">
          <a:xfrm>
            <a:off x="807840" y="5693742"/>
            <a:ext cx="412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/>
              <a:t>0</a:t>
            </a:r>
          </a:p>
        </p:txBody>
      </p:sp>
      <p:sp>
        <p:nvSpPr>
          <p:cNvPr id="69" name="Text Box 20"/>
          <p:cNvSpPr txBox="1">
            <a:spLocks noChangeArrowheads="1"/>
          </p:cNvSpPr>
          <p:nvPr/>
        </p:nvSpPr>
        <p:spPr bwMode="auto">
          <a:xfrm>
            <a:off x="561777" y="4717429"/>
            <a:ext cx="9048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/>
              <a:t>10</a:t>
            </a:r>
          </a:p>
        </p:txBody>
      </p:sp>
      <p:sp>
        <p:nvSpPr>
          <p:cNvPr id="70" name="Text Box 21"/>
          <p:cNvSpPr txBox="1">
            <a:spLocks noChangeArrowheads="1"/>
          </p:cNvSpPr>
          <p:nvPr/>
        </p:nvSpPr>
        <p:spPr bwMode="auto">
          <a:xfrm>
            <a:off x="539552" y="3833192"/>
            <a:ext cx="904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/>
              <a:t>20</a:t>
            </a:r>
          </a:p>
        </p:txBody>
      </p:sp>
      <p:sp>
        <p:nvSpPr>
          <p:cNvPr id="71" name="Text Box 22"/>
          <p:cNvSpPr txBox="1">
            <a:spLocks noChangeArrowheads="1"/>
          </p:cNvSpPr>
          <p:nvPr/>
        </p:nvSpPr>
        <p:spPr bwMode="auto">
          <a:xfrm>
            <a:off x="539552" y="3033092"/>
            <a:ext cx="9048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/>
              <a:t>30</a:t>
            </a:r>
          </a:p>
        </p:txBody>
      </p:sp>
      <p:sp>
        <p:nvSpPr>
          <p:cNvPr id="72" name="Text Box 23"/>
          <p:cNvSpPr txBox="1">
            <a:spLocks noChangeArrowheads="1"/>
          </p:cNvSpPr>
          <p:nvPr/>
        </p:nvSpPr>
        <p:spPr bwMode="auto">
          <a:xfrm>
            <a:off x="539552" y="2134567"/>
            <a:ext cx="904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/>
              <a:t>40</a:t>
            </a:r>
          </a:p>
        </p:txBody>
      </p:sp>
      <p:sp>
        <p:nvSpPr>
          <p:cNvPr id="73" name="Text Box 24"/>
          <p:cNvSpPr txBox="1">
            <a:spLocks noChangeArrowheads="1"/>
          </p:cNvSpPr>
          <p:nvPr/>
        </p:nvSpPr>
        <p:spPr bwMode="auto">
          <a:xfrm>
            <a:off x="539552" y="1342404"/>
            <a:ext cx="9048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/>
              <a:t>50</a:t>
            </a:r>
          </a:p>
        </p:txBody>
      </p:sp>
      <p:sp>
        <p:nvSpPr>
          <p:cNvPr id="74" name="Line 6"/>
          <p:cNvSpPr>
            <a:spLocks noChangeShapeType="1"/>
          </p:cNvSpPr>
          <p:nvPr/>
        </p:nvSpPr>
        <p:spPr bwMode="auto">
          <a:xfrm>
            <a:off x="1280915" y="980728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Text Box 24"/>
          <p:cNvSpPr txBox="1">
            <a:spLocks noChangeArrowheads="1"/>
          </p:cNvSpPr>
          <p:nvPr/>
        </p:nvSpPr>
        <p:spPr bwMode="auto">
          <a:xfrm>
            <a:off x="569715" y="694704"/>
            <a:ext cx="9048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/>
              <a:t>60</a:t>
            </a:r>
          </a:p>
        </p:txBody>
      </p:sp>
      <p:sp>
        <p:nvSpPr>
          <p:cNvPr id="76" name="Text Box 32"/>
          <p:cNvSpPr txBox="1">
            <a:spLocks noChangeArrowheads="1"/>
          </p:cNvSpPr>
          <p:nvPr/>
        </p:nvSpPr>
        <p:spPr bwMode="auto">
          <a:xfrm>
            <a:off x="2172083" y="84176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dirty="0" smtClean="0"/>
              <a:t>58</a:t>
            </a:r>
            <a:endParaRPr lang="en-US" sz="2400" dirty="0"/>
          </a:p>
        </p:txBody>
      </p:sp>
      <p:sp>
        <p:nvSpPr>
          <p:cNvPr id="77" name="Rectangle 14"/>
          <p:cNvSpPr>
            <a:spLocks noChangeArrowheads="1"/>
          </p:cNvSpPr>
          <p:nvPr/>
        </p:nvSpPr>
        <p:spPr bwMode="auto">
          <a:xfrm>
            <a:off x="3043807" y="3471779"/>
            <a:ext cx="433675" cy="23526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>
            <a:off x="4355976" y="2852936"/>
            <a:ext cx="469931" cy="30019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9" name="Rectangle 16"/>
          <p:cNvSpPr>
            <a:spLocks noChangeArrowheads="1"/>
          </p:cNvSpPr>
          <p:nvPr/>
        </p:nvSpPr>
        <p:spPr bwMode="auto">
          <a:xfrm>
            <a:off x="5652120" y="1988840"/>
            <a:ext cx="458775" cy="38671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0" name="Rectangle 26"/>
          <p:cNvSpPr>
            <a:spLocks noChangeArrowheads="1"/>
          </p:cNvSpPr>
          <p:nvPr/>
        </p:nvSpPr>
        <p:spPr bwMode="auto">
          <a:xfrm>
            <a:off x="3491648" y="1382629"/>
            <a:ext cx="432280" cy="4443412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1" name="Rectangle 27"/>
          <p:cNvSpPr>
            <a:spLocks noChangeArrowheads="1"/>
          </p:cNvSpPr>
          <p:nvPr/>
        </p:nvSpPr>
        <p:spPr bwMode="auto">
          <a:xfrm>
            <a:off x="4788024" y="1814429"/>
            <a:ext cx="433674" cy="4010025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2" name="Rectangle 28"/>
          <p:cNvSpPr>
            <a:spLocks noChangeArrowheads="1"/>
          </p:cNvSpPr>
          <p:nvPr/>
        </p:nvSpPr>
        <p:spPr bwMode="auto">
          <a:xfrm>
            <a:off x="6084168" y="2103354"/>
            <a:ext cx="433674" cy="3722687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3" name="Text Box 50"/>
          <p:cNvSpPr txBox="1">
            <a:spLocks noChangeArrowheads="1"/>
          </p:cNvSpPr>
          <p:nvPr/>
        </p:nvSpPr>
        <p:spPr bwMode="auto">
          <a:xfrm>
            <a:off x="2940620" y="2947904"/>
            <a:ext cx="63308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27</a:t>
            </a:r>
          </a:p>
        </p:txBody>
      </p:sp>
      <p:sp>
        <p:nvSpPr>
          <p:cNvPr id="84" name="Text Box 51"/>
          <p:cNvSpPr txBox="1">
            <a:spLocks noChangeArrowheads="1"/>
          </p:cNvSpPr>
          <p:nvPr/>
        </p:nvSpPr>
        <p:spPr bwMode="auto">
          <a:xfrm>
            <a:off x="4291504" y="2333346"/>
            <a:ext cx="7213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35</a:t>
            </a:r>
          </a:p>
        </p:txBody>
      </p:sp>
      <p:sp>
        <p:nvSpPr>
          <p:cNvPr id="85" name="Text Box 52"/>
          <p:cNvSpPr txBox="1">
            <a:spLocks noChangeArrowheads="1"/>
          </p:cNvSpPr>
          <p:nvPr/>
        </p:nvSpPr>
        <p:spPr bwMode="auto">
          <a:xfrm>
            <a:off x="5600828" y="1464492"/>
            <a:ext cx="63726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46</a:t>
            </a:r>
          </a:p>
        </p:txBody>
      </p:sp>
      <p:sp>
        <p:nvSpPr>
          <p:cNvPr id="86" name="Text Box 54"/>
          <p:cNvSpPr txBox="1">
            <a:spLocks noChangeArrowheads="1"/>
          </p:cNvSpPr>
          <p:nvPr/>
        </p:nvSpPr>
        <p:spPr bwMode="auto">
          <a:xfrm>
            <a:off x="3452341" y="915445"/>
            <a:ext cx="6395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54</a:t>
            </a:r>
          </a:p>
        </p:txBody>
      </p:sp>
      <p:sp>
        <p:nvSpPr>
          <p:cNvPr id="87" name="Text Box 55"/>
          <p:cNvSpPr txBox="1">
            <a:spLocks noChangeArrowheads="1"/>
          </p:cNvSpPr>
          <p:nvPr/>
        </p:nvSpPr>
        <p:spPr bwMode="auto">
          <a:xfrm>
            <a:off x="4765168" y="1276995"/>
            <a:ext cx="6399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49</a:t>
            </a:r>
          </a:p>
        </p:txBody>
      </p:sp>
      <p:sp>
        <p:nvSpPr>
          <p:cNvPr id="88" name="Text Box 56"/>
          <p:cNvSpPr txBox="1">
            <a:spLocks noChangeArrowheads="1"/>
          </p:cNvSpPr>
          <p:nvPr/>
        </p:nvSpPr>
        <p:spPr bwMode="auto">
          <a:xfrm>
            <a:off x="6048842" y="1608022"/>
            <a:ext cx="6820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43</a:t>
            </a:r>
          </a:p>
        </p:txBody>
      </p:sp>
      <p:grpSp>
        <p:nvGrpSpPr>
          <p:cNvPr id="89" name="Group 73"/>
          <p:cNvGrpSpPr/>
          <p:nvPr/>
        </p:nvGrpSpPr>
        <p:grpSpPr bwMode="auto">
          <a:xfrm>
            <a:off x="5043870" y="2563869"/>
            <a:ext cx="3960812" cy="2016125"/>
            <a:chOff x="0" y="0"/>
            <a:chExt cx="2450" cy="1724"/>
          </a:xfrm>
          <a:solidFill>
            <a:schemeClr val="bg1"/>
          </a:solidFill>
        </p:grpSpPr>
        <p:sp>
          <p:nvSpPr>
            <p:cNvPr id="90" name="AutoShape 71"/>
            <p:cNvSpPr>
              <a:spLocks noChangeArrowheads="1"/>
            </p:cNvSpPr>
            <p:nvPr/>
          </p:nvSpPr>
          <p:spPr bwMode="auto">
            <a:xfrm>
              <a:off x="0" y="0"/>
              <a:ext cx="2450" cy="1724"/>
            </a:xfrm>
            <a:prstGeom prst="irregularSeal1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1" name="Text Box 72"/>
            <p:cNvSpPr txBox="1">
              <a:spLocks noChangeArrowheads="1"/>
            </p:cNvSpPr>
            <p:nvPr/>
          </p:nvSpPr>
          <p:spPr bwMode="auto">
            <a:xfrm>
              <a:off x="182" y="517"/>
              <a:ext cx="2177" cy="49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复式条形统计图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000"/>
                            </p:stCondLst>
                            <p:childTnLst>
                              <p:par>
                                <p:cTn id="10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00"/>
                            </p:stCondLst>
                            <p:childTnLst>
                              <p:par>
                                <p:cTn id="1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0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5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7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0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5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8" dur="5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1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770" decel="100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3" dur="770" decel="100000"/>
                                        <p:tgtEl>
                                          <p:spTgt spid="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5" dur="77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7" dur="77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2" dur="2000" fill="hold"/>
                                        <p:tgtEl>
                                          <p:spTgt spid="143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6" dur="2000" fill="hold"/>
                                        <p:tgtEl>
                                          <p:spTgt spid="143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8" dur="2000" fill="hold"/>
                                        <p:tgtEl>
                                          <p:spTgt spid="143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utoUpdateAnimBg="0"/>
      <p:bldP spid="14349" grpId="0"/>
      <p:bldP spid="14350" grpId="0"/>
      <p:bldP spid="14359" grpId="0" animBg="1"/>
      <p:bldP spid="14359" grpId="1" animBg="1"/>
      <p:bldP spid="14363" grpId="0" animBg="1"/>
      <p:bldP spid="14367" grpId="0" animBg="1"/>
      <p:bldP spid="14369" grpId="0" autoUpdateAnimBg="0"/>
      <p:bldP spid="14378" grpId="0" animBg="1"/>
      <p:bldP spid="14379" grpId="0" animBg="1"/>
      <p:bldP spid="14380" grpId="0"/>
      <p:bldP spid="14381" grpId="0" animBg="1" autoUpdateAnimBg="0"/>
      <p:bldP spid="14381" grpId="1" animBg="1" autoUpdateAnimBg="0"/>
      <p:bldP spid="14382" grpId="0" animBg="1" autoUpdateAnimBg="0"/>
      <p:bldP spid="14382" grpId="1" animBg="1" autoUpdateAnimBg="0"/>
      <p:bldP spid="14383" grpId="0" animBg="1" autoUpdateAnimBg="0"/>
      <p:bldP spid="14383" grpId="1" animBg="1" autoUpdateAnimBg="0"/>
      <p:bldP spid="14384" grpId="0" animBg="1" autoUpdateAnimBg="0"/>
      <p:bldP spid="14384" grpId="1" animBg="1" autoUpdateAnimBg="0"/>
      <p:bldP spid="14385" grpId="0" autoUpdateAnimBg="0"/>
      <p:bldP spid="14387" grpId="0" animBg="1"/>
      <p:bldP spid="14388" grpId="0" animBg="1"/>
      <p:bldP spid="14389" grpId="0" animBg="1"/>
      <p:bldP spid="14390" grpId="0" animBg="1"/>
      <p:bldP spid="14391" grpId="0" animBg="1"/>
      <p:bldP spid="14392" grpId="0" animBg="1"/>
      <p:bldP spid="14393" grpId="0" animBg="1"/>
      <p:bldP spid="14394" grpId="0" autoUpdateAnimBg="0"/>
      <p:bldP spid="14395" grpId="0" autoUpdateAnimBg="0"/>
      <p:bldP spid="14396" grpId="0" animBg="1" autoUpdateAnimBg="0"/>
      <p:bldP spid="14397" grpId="0" animBg="1" autoUpdateAnimBg="0"/>
      <p:bldP spid="14368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/>
      <p:bldP spid="76" grpId="0" autoUpdateAnimBg="0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2837517" y="446157"/>
            <a:ext cx="51534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/>
              <a:t>某地区</a:t>
            </a:r>
            <a:r>
              <a:rPr lang="zh-CN" altLang="en-US" sz="3200" dirty="0">
                <a:solidFill>
                  <a:srgbClr val="FF3300"/>
                </a:solidFill>
              </a:rPr>
              <a:t>城乡</a:t>
            </a:r>
            <a:r>
              <a:rPr lang="zh-CN" altLang="en-US" sz="3200" dirty="0"/>
              <a:t>人口</a:t>
            </a:r>
            <a:r>
              <a:rPr lang="zh-CN" altLang="en-US" sz="3200" dirty="0" smtClean="0"/>
              <a:t>统计图</a:t>
            </a:r>
            <a:r>
              <a:rPr lang="zh-CN" altLang="en-US" sz="3200" dirty="0" smtClean="0">
                <a:solidFill>
                  <a:schemeClr val="tx2"/>
                </a:solidFill>
              </a:rPr>
              <a:t>                        </a:t>
            </a:r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14340" name="Line 3"/>
          <p:cNvSpPr>
            <a:spLocks noChangeShapeType="1"/>
          </p:cNvSpPr>
          <p:nvPr/>
        </p:nvSpPr>
        <p:spPr bwMode="auto">
          <a:xfrm>
            <a:off x="1331913" y="5347989"/>
            <a:ext cx="583267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AutoShape 5"/>
          <p:cNvSpPr>
            <a:spLocks noChangeArrowheads="1"/>
          </p:cNvSpPr>
          <p:nvPr/>
        </p:nvSpPr>
        <p:spPr bwMode="auto">
          <a:xfrm rot="5400000" flipH="1">
            <a:off x="7171358" y="5193935"/>
            <a:ext cx="154494" cy="251561"/>
          </a:xfrm>
          <a:prstGeom prst="triangle">
            <a:avLst>
              <a:gd name="adj" fmla="val 5588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 rot="10800000" vert="eaVert"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47" name="Line 10"/>
          <p:cNvSpPr>
            <a:spLocks noChangeShapeType="1"/>
          </p:cNvSpPr>
          <p:nvPr/>
        </p:nvSpPr>
        <p:spPr bwMode="auto">
          <a:xfrm>
            <a:off x="5219700" y="5203526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Text Box 11"/>
          <p:cNvSpPr txBox="1">
            <a:spLocks noChangeArrowheads="1"/>
          </p:cNvSpPr>
          <p:nvPr/>
        </p:nvSpPr>
        <p:spPr bwMode="auto">
          <a:xfrm>
            <a:off x="2329430" y="5395460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dirty="0" smtClean="0"/>
              <a:t>20</a:t>
            </a:r>
            <a:endParaRPr lang="en-US" sz="2400" dirty="0"/>
          </a:p>
        </p:txBody>
      </p:sp>
      <p:sp>
        <p:nvSpPr>
          <p:cNvPr id="14349" name="Text Box 12"/>
          <p:cNvSpPr txBox="1">
            <a:spLocks noChangeArrowheads="1"/>
          </p:cNvSpPr>
          <p:nvPr/>
        </p:nvSpPr>
        <p:spPr bwMode="auto">
          <a:xfrm>
            <a:off x="6684450" y="5329440"/>
            <a:ext cx="17283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人数</a:t>
            </a:r>
            <a:r>
              <a:rPr lang="en-US" altLang="zh-CN" dirty="0"/>
              <a:t>/</a:t>
            </a:r>
            <a:r>
              <a:rPr lang="zh-CN" altLang="en-US" dirty="0"/>
              <a:t>万人</a:t>
            </a:r>
          </a:p>
        </p:txBody>
      </p:sp>
      <p:sp>
        <p:nvSpPr>
          <p:cNvPr id="14350" name="Text Box 13"/>
          <p:cNvSpPr txBox="1">
            <a:spLocks noChangeArrowheads="1"/>
          </p:cNvSpPr>
          <p:nvPr/>
        </p:nvSpPr>
        <p:spPr bwMode="auto">
          <a:xfrm>
            <a:off x="1307386" y="1382485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/>
              <a:t>年份</a:t>
            </a:r>
            <a:endParaRPr lang="zh-CN" altLang="en-US" dirty="0"/>
          </a:p>
        </p:txBody>
      </p:sp>
      <p:sp>
        <p:nvSpPr>
          <p:cNvPr id="14369" name="Text Box 32"/>
          <p:cNvSpPr txBox="1">
            <a:spLocks noChangeArrowheads="1"/>
          </p:cNvSpPr>
          <p:nvPr/>
        </p:nvSpPr>
        <p:spPr bwMode="auto">
          <a:xfrm>
            <a:off x="2648779" y="4814092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dirty="0" smtClean="0"/>
              <a:t>21</a:t>
            </a:r>
            <a:endParaRPr lang="en-US" sz="2400" dirty="0"/>
          </a:p>
        </p:txBody>
      </p:sp>
      <p:sp>
        <p:nvSpPr>
          <p:cNvPr id="14378" name="Rectangle 44"/>
          <p:cNvSpPr>
            <a:spLocks noChangeArrowheads="1"/>
          </p:cNvSpPr>
          <p:nvPr/>
        </p:nvSpPr>
        <p:spPr bwMode="auto">
          <a:xfrm>
            <a:off x="7164586" y="1269207"/>
            <a:ext cx="360362" cy="2159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14379" name="Rectangle 46"/>
          <p:cNvSpPr>
            <a:spLocks noChangeArrowheads="1"/>
          </p:cNvSpPr>
          <p:nvPr/>
        </p:nvSpPr>
        <p:spPr bwMode="auto">
          <a:xfrm>
            <a:off x="7164586" y="1700808"/>
            <a:ext cx="360362" cy="215900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14380" name="Text Box 47"/>
          <p:cNvSpPr txBox="1">
            <a:spLocks noChangeArrowheads="1"/>
          </p:cNvSpPr>
          <p:nvPr/>
        </p:nvSpPr>
        <p:spPr bwMode="auto">
          <a:xfrm>
            <a:off x="7812360" y="1118884"/>
            <a:ext cx="936625" cy="854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城镇</a:t>
            </a:r>
          </a:p>
          <a:p>
            <a:pPr eaLnBrk="1" hangingPunct="1"/>
            <a:r>
              <a:rPr lang="zh-CN" altLang="en-US" dirty="0"/>
              <a:t>乡村</a:t>
            </a:r>
          </a:p>
        </p:txBody>
      </p:sp>
      <p:sp>
        <p:nvSpPr>
          <p:cNvPr id="14385" name="Rectangle 52"/>
          <p:cNvSpPr>
            <a:spLocks noChangeArrowheads="1"/>
          </p:cNvSpPr>
          <p:nvPr/>
        </p:nvSpPr>
        <p:spPr bwMode="auto">
          <a:xfrm>
            <a:off x="3624830" y="5395460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dirty="0" smtClean="0"/>
              <a:t>40</a:t>
            </a:r>
            <a:endParaRPr lang="en-US" sz="2400" dirty="0"/>
          </a:p>
        </p:txBody>
      </p:sp>
      <p:sp>
        <p:nvSpPr>
          <p:cNvPr id="14388" name="Line 55"/>
          <p:cNvSpPr>
            <a:spLocks noChangeShapeType="1"/>
          </p:cNvSpPr>
          <p:nvPr/>
        </p:nvSpPr>
        <p:spPr bwMode="auto">
          <a:xfrm>
            <a:off x="2627784" y="5228753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0" name="Line 57"/>
          <p:cNvSpPr>
            <a:spLocks noChangeShapeType="1"/>
          </p:cNvSpPr>
          <p:nvPr/>
        </p:nvSpPr>
        <p:spPr bwMode="auto">
          <a:xfrm>
            <a:off x="3924300" y="5203526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2" name="Line 60"/>
          <p:cNvSpPr>
            <a:spLocks noChangeShapeType="1"/>
          </p:cNvSpPr>
          <p:nvPr/>
        </p:nvSpPr>
        <p:spPr bwMode="auto">
          <a:xfrm>
            <a:off x="6516688" y="5203526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4" name="Rectangle 62"/>
          <p:cNvSpPr>
            <a:spLocks noChangeArrowheads="1"/>
          </p:cNvSpPr>
          <p:nvPr/>
        </p:nvSpPr>
        <p:spPr bwMode="auto">
          <a:xfrm>
            <a:off x="4921817" y="5395460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dirty="0" smtClean="0"/>
              <a:t>60</a:t>
            </a:r>
            <a:endParaRPr lang="en-US" sz="2400" dirty="0"/>
          </a:p>
        </p:txBody>
      </p:sp>
      <p:sp>
        <p:nvSpPr>
          <p:cNvPr id="14395" name="Rectangle 63"/>
          <p:cNvSpPr>
            <a:spLocks noChangeArrowheads="1"/>
          </p:cNvSpPr>
          <p:nvPr/>
        </p:nvSpPr>
        <p:spPr bwMode="auto">
          <a:xfrm>
            <a:off x="6217217" y="5395460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dirty="0" smtClean="0"/>
              <a:t>80</a:t>
            </a:r>
            <a:endParaRPr lang="en-US" sz="2400" dirty="0"/>
          </a:p>
        </p:txBody>
      </p:sp>
      <p:sp>
        <p:nvSpPr>
          <p:cNvPr id="14396" name="Rectangle 65"/>
          <p:cNvSpPr>
            <a:spLocks noChangeArrowheads="1"/>
          </p:cNvSpPr>
          <p:nvPr/>
        </p:nvSpPr>
        <p:spPr bwMode="auto">
          <a:xfrm rot="5400000">
            <a:off x="2838217" y="2343153"/>
            <a:ext cx="259599" cy="3351982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14397" name="Rectangle 14"/>
          <p:cNvSpPr>
            <a:spLocks noChangeArrowheads="1"/>
          </p:cNvSpPr>
          <p:nvPr/>
        </p:nvSpPr>
        <p:spPr bwMode="auto">
          <a:xfrm rot="5400000">
            <a:off x="1858850" y="4334946"/>
            <a:ext cx="241107" cy="1385139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62" name="Line 5"/>
          <p:cNvSpPr>
            <a:spLocks noChangeShapeType="1"/>
          </p:cNvSpPr>
          <p:nvPr/>
        </p:nvSpPr>
        <p:spPr bwMode="auto">
          <a:xfrm flipH="1" flipV="1">
            <a:off x="1286690" y="1588165"/>
            <a:ext cx="16448" cy="377594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Line 7"/>
          <p:cNvSpPr>
            <a:spLocks noChangeShapeType="1"/>
          </p:cNvSpPr>
          <p:nvPr/>
        </p:nvSpPr>
        <p:spPr bwMode="auto">
          <a:xfrm>
            <a:off x="1303140" y="3682949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8"/>
          <p:cNvSpPr>
            <a:spLocks noChangeShapeType="1"/>
          </p:cNvSpPr>
          <p:nvPr/>
        </p:nvSpPr>
        <p:spPr bwMode="auto">
          <a:xfrm>
            <a:off x="1303140" y="2797124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>
            <a:off x="1303140" y="1998612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Line 10"/>
          <p:cNvSpPr>
            <a:spLocks noChangeShapeType="1"/>
          </p:cNvSpPr>
          <p:nvPr/>
        </p:nvSpPr>
        <p:spPr bwMode="auto">
          <a:xfrm>
            <a:off x="1303140" y="4568774"/>
            <a:ext cx="163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Text Box 19"/>
          <p:cNvSpPr txBox="1">
            <a:spLocks noChangeArrowheads="1"/>
          </p:cNvSpPr>
          <p:nvPr/>
        </p:nvSpPr>
        <p:spPr bwMode="auto">
          <a:xfrm>
            <a:off x="807840" y="5189487"/>
            <a:ext cx="412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/>
              <a:t>0</a:t>
            </a:r>
          </a:p>
        </p:txBody>
      </p:sp>
      <p:sp>
        <p:nvSpPr>
          <p:cNvPr id="69" name="Text Box 20"/>
          <p:cNvSpPr txBox="1">
            <a:spLocks noChangeArrowheads="1"/>
          </p:cNvSpPr>
          <p:nvPr/>
        </p:nvSpPr>
        <p:spPr bwMode="auto">
          <a:xfrm>
            <a:off x="302668" y="4619723"/>
            <a:ext cx="12151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 smtClean="0"/>
              <a:t>1980</a:t>
            </a:r>
            <a:endParaRPr lang="en-US" dirty="0"/>
          </a:p>
        </p:txBody>
      </p:sp>
      <p:sp>
        <p:nvSpPr>
          <p:cNvPr id="70" name="Text Box 21"/>
          <p:cNvSpPr txBox="1">
            <a:spLocks noChangeArrowheads="1"/>
          </p:cNvSpPr>
          <p:nvPr/>
        </p:nvSpPr>
        <p:spPr bwMode="auto">
          <a:xfrm>
            <a:off x="239522" y="3815981"/>
            <a:ext cx="11837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 smtClean="0"/>
              <a:t>1990</a:t>
            </a:r>
            <a:endParaRPr lang="en-US" dirty="0"/>
          </a:p>
        </p:txBody>
      </p:sp>
      <p:sp>
        <p:nvSpPr>
          <p:cNvPr id="71" name="Text Box 22"/>
          <p:cNvSpPr txBox="1">
            <a:spLocks noChangeArrowheads="1"/>
          </p:cNvSpPr>
          <p:nvPr/>
        </p:nvSpPr>
        <p:spPr bwMode="auto">
          <a:xfrm>
            <a:off x="239522" y="2919763"/>
            <a:ext cx="11417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 smtClean="0"/>
              <a:t>2000</a:t>
            </a:r>
            <a:endParaRPr lang="en-US" dirty="0"/>
          </a:p>
        </p:txBody>
      </p:sp>
      <p:sp>
        <p:nvSpPr>
          <p:cNvPr id="72" name="Text Box 23"/>
          <p:cNvSpPr txBox="1">
            <a:spLocks noChangeArrowheads="1"/>
          </p:cNvSpPr>
          <p:nvPr/>
        </p:nvSpPr>
        <p:spPr bwMode="auto">
          <a:xfrm>
            <a:off x="192857" y="2056413"/>
            <a:ext cx="12770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 smtClean="0"/>
              <a:t>2010</a:t>
            </a:r>
            <a:endParaRPr lang="en-US" dirty="0"/>
          </a:p>
        </p:txBody>
      </p:sp>
      <p:sp>
        <p:nvSpPr>
          <p:cNvPr id="76" name="Text Box 32"/>
          <p:cNvSpPr txBox="1">
            <a:spLocks noChangeArrowheads="1"/>
          </p:cNvSpPr>
          <p:nvPr/>
        </p:nvSpPr>
        <p:spPr bwMode="auto">
          <a:xfrm>
            <a:off x="5098224" y="4514487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sz="2400" dirty="0" smtClean="0"/>
              <a:t>58</a:t>
            </a:r>
            <a:endParaRPr lang="en-US" sz="2400" dirty="0"/>
          </a:p>
        </p:txBody>
      </p:sp>
      <p:sp>
        <p:nvSpPr>
          <p:cNvPr id="77" name="Rectangle 14"/>
          <p:cNvSpPr>
            <a:spLocks noChangeArrowheads="1"/>
          </p:cNvSpPr>
          <p:nvPr/>
        </p:nvSpPr>
        <p:spPr bwMode="auto">
          <a:xfrm rot="5400000">
            <a:off x="2061854" y="3416327"/>
            <a:ext cx="232823" cy="172549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8" name="Rectangle 15"/>
          <p:cNvSpPr>
            <a:spLocks noChangeArrowheads="1"/>
          </p:cNvSpPr>
          <p:nvPr/>
        </p:nvSpPr>
        <p:spPr bwMode="auto">
          <a:xfrm rot="5400000">
            <a:off x="2306241" y="2248051"/>
            <a:ext cx="243432" cy="227186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9" name="Rectangle 16"/>
          <p:cNvSpPr>
            <a:spLocks noChangeArrowheads="1"/>
          </p:cNvSpPr>
          <p:nvPr/>
        </p:nvSpPr>
        <p:spPr bwMode="auto">
          <a:xfrm rot="5400000">
            <a:off x="2696982" y="977719"/>
            <a:ext cx="248845" cy="306914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0" name="Rectangle 26"/>
          <p:cNvSpPr>
            <a:spLocks noChangeArrowheads="1"/>
          </p:cNvSpPr>
          <p:nvPr/>
        </p:nvSpPr>
        <p:spPr bwMode="auto">
          <a:xfrm rot="5400000">
            <a:off x="2753354" y="1524010"/>
            <a:ext cx="262334" cy="3207819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1" name="Rectangle 27"/>
          <p:cNvSpPr>
            <a:spLocks noChangeArrowheads="1"/>
          </p:cNvSpPr>
          <p:nvPr/>
        </p:nvSpPr>
        <p:spPr bwMode="auto">
          <a:xfrm rot="5400000">
            <a:off x="2607174" y="777056"/>
            <a:ext cx="295662" cy="2925959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2" name="Rectangle 28"/>
          <p:cNvSpPr>
            <a:spLocks noChangeArrowheads="1"/>
          </p:cNvSpPr>
          <p:nvPr/>
        </p:nvSpPr>
        <p:spPr bwMode="auto">
          <a:xfrm rot="5400000">
            <a:off x="3037145" y="2911746"/>
            <a:ext cx="240304" cy="3722687"/>
          </a:xfrm>
          <a:prstGeom prst="rect">
            <a:avLst/>
          </a:prstGeom>
          <a:solidFill>
            <a:srgbClr val="7030A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83" name="Text Box 50"/>
          <p:cNvSpPr txBox="1">
            <a:spLocks noChangeArrowheads="1"/>
          </p:cNvSpPr>
          <p:nvPr/>
        </p:nvSpPr>
        <p:spPr bwMode="auto">
          <a:xfrm>
            <a:off x="3193030" y="4017137"/>
            <a:ext cx="63308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27</a:t>
            </a:r>
          </a:p>
        </p:txBody>
      </p:sp>
      <p:sp>
        <p:nvSpPr>
          <p:cNvPr id="84" name="Text Box 51"/>
          <p:cNvSpPr txBox="1">
            <a:spLocks noChangeArrowheads="1"/>
          </p:cNvSpPr>
          <p:nvPr/>
        </p:nvSpPr>
        <p:spPr bwMode="auto">
          <a:xfrm>
            <a:off x="3559018" y="3158681"/>
            <a:ext cx="7213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35</a:t>
            </a:r>
          </a:p>
        </p:txBody>
      </p:sp>
      <p:sp>
        <p:nvSpPr>
          <p:cNvPr id="85" name="Text Box 52"/>
          <p:cNvSpPr txBox="1">
            <a:spLocks noChangeArrowheads="1"/>
          </p:cNvSpPr>
          <p:nvPr/>
        </p:nvSpPr>
        <p:spPr bwMode="auto">
          <a:xfrm>
            <a:off x="4384802" y="2291123"/>
            <a:ext cx="63726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46</a:t>
            </a:r>
          </a:p>
        </p:txBody>
      </p:sp>
      <p:sp>
        <p:nvSpPr>
          <p:cNvPr id="86" name="Text Box 54"/>
          <p:cNvSpPr txBox="1">
            <a:spLocks noChangeArrowheads="1"/>
          </p:cNvSpPr>
          <p:nvPr/>
        </p:nvSpPr>
        <p:spPr bwMode="auto">
          <a:xfrm>
            <a:off x="4662488" y="3705922"/>
            <a:ext cx="6395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54</a:t>
            </a:r>
          </a:p>
        </p:txBody>
      </p:sp>
      <p:sp>
        <p:nvSpPr>
          <p:cNvPr id="87" name="Text Box 55"/>
          <p:cNvSpPr txBox="1">
            <a:spLocks noChangeArrowheads="1"/>
          </p:cNvSpPr>
          <p:nvPr/>
        </p:nvSpPr>
        <p:spPr bwMode="auto">
          <a:xfrm>
            <a:off x="4547825" y="2853882"/>
            <a:ext cx="6399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49</a:t>
            </a:r>
          </a:p>
        </p:txBody>
      </p:sp>
      <p:sp>
        <p:nvSpPr>
          <p:cNvPr id="88" name="Text Box 56"/>
          <p:cNvSpPr txBox="1">
            <a:spLocks noChangeArrowheads="1"/>
          </p:cNvSpPr>
          <p:nvPr/>
        </p:nvSpPr>
        <p:spPr bwMode="auto">
          <a:xfrm>
            <a:off x="4239747" y="1963781"/>
            <a:ext cx="6820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  <p:bldP spid="14348" grpId="0" autoUpdateAnimBg="0"/>
      <p:bldP spid="14369" grpId="0" autoUpdateAnimBg="0"/>
      <p:bldP spid="14378" grpId="0" animBg="1"/>
      <p:bldP spid="14379" grpId="0" animBg="1"/>
      <p:bldP spid="14380" grpId="0"/>
      <p:bldP spid="14385" grpId="0" autoUpdateAnimBg="0"/>
      <p:bldP spid="14388" grpId="0" animBg="1"/>
      <p:bldP spid="14390" grpId="0" animBg="1"/>
      <p:bldP spid="14392" grpId="0" animBg="1"/>
      <p:bldP spid="14394" grpId="0" autoUpdateAnimBg="0"/>
      <p:bldP spid="14395" grpId="0" autoUpdateAnimBg="0"/>
      <p:bldP spid="14396" grpId="0" animBg="1" autoUpdateAnimBg="0"/>
      <p:bldP spid="14397" grpId="0" animBg="1" autoUpdateAnimBg="0"/>
      <p:bldP spid="76" grpId="0" autoUpdateAnimBg="0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1627</Words>
  <Application>WPS 演示</Application>
  <PresentationFormat>全屏显示(4:3)</PresentationFormat>
  <Paragraphs>466</Paragraphs>
  <Slides>39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人教版数学四年级下第8单元</dc:title>
  <dc:creator>吉林梓翰教育图书有限公司</dc:creator>
  <cp:lastModifiedBy>lenovop</cp:lastModifiedBy>
  <cp:revision>669</cp:revision>
  <dcterms:created xsi:type="dcterms:W3CDTF">2015-11-21T07:20:00Z</dcterms:created>
  <dcterms:modified xsi:type="dcterms:W3CDTF">2021-11-01T05:20:13Z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